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64"/>
  </p:notesMasterIdLst>
  <p:sldIdLst>
    <p:sldId id="339" r:id="rId2"/>
    <p:sldId id="257" r:id="rId3"/>
    <p:sldId id="319" r:id="rId4"/>
    <p:sldId id="259" r:id="rId5"/>
    <p:sldId id="260" r:id="rId6"/>
    <p:sldId id="261" r:id="rId7"/>
    <p:sldId id="320" r:id="rId8"/>
    <p:sldId id="263" r:id="rId9"/>
    <p:sldId id="264" r:id="rId10"/>
    <p:sldId id="321" r:id="rId11"/>
    <p:sldId id="322" r:id="rId12"/>
    <p:sldId id="268" r:id="rId13"/>
    <p:sldId id="269" r:id="rId14"/>
    <p:sldId id="270" r:id="rId15"/>
    <p:sldId id="271" r:id="rId16"/>
    <p:sldId id="272" r:id="rId17"/>
    <p:sldId id="337" r:id="rId18"/>
    <p:sldId id="323" r:id="rId19"/>
    <p:sldId id="340" r:id="rId20"/>
    <p:sldId id="275" r:id="rId21"/>
    <p:sldId id="276" r:id="rId22"/>
    <p:sldId id="312" r:id="rId23"/>
    <p:sldId id="277" r:id="rId24"/>
    <p:sldId id="324" r:id="rId25"/>
    <p:sldId id="279" r:id="rId26"/>
    <p:sldId id="280" r:id="rId27"/>
    <p:sldId id="325" r:id="rId28"/>
    <p:sldId id="314" r:id="rId29"/>
    <p:sldId id="315" r:id="rId30"/>
    <p:sldId id="281" r:id="rId31"/>
    <p:sldId id="282" r:id="rId32"/>
    <p:sldId id="341" r:id="rId33"/>
    <p:sldId id="284" r:id="rId34"/>
    <p:sldId id="285" r:id="rId35"/>
    <p:sldId id="286" r:id="rId36"/>
    <p:sldId id="287" r:id="rId37"/>
    <p:sldId id="288" r:id="rId38"/>
    <p:sldId id="289" r:id="rId39"/>
    <p:sldId id="326" r:id="rId40"/>
    <p:sldId id="327" r:id="rId41"/>
    <p:sldId id="292" r:id="rId42"/>
    <p:sldId id="293" r:id="rId43"/>
    <p:sldId id="294" r:id="rId44"/>
    <p:sldId id="328" r:id="rId45"/>
    <p:sldId id="296" r:id="rId46"/>
    <p:sldId id="329" r:id="rId47"/>
    <p:sldId id="330" r:id="rId48"/>
    <p:sldId id="299" r:id="rId49"/>
    <p:sldId id="300" r:id="rId50"/>
    <p:sldId id="301" r:id="rId51"/>
    <p:sldId id="302" r:id="rId52"/>
    <p:sldId id="331" r:id="rId53"/>
    <p:sldId id="304" r:id="rId54"/>
    <p:sldId id="305" r:id="rId55"/>
    <p:sldId id="306" r:id="rId56"/>
    <p:sldId id="332" r:id="rId57"/>
    <p:sldId id="308" r:id="rId58"/>
    <p:sldId id="333" r:id="rId59"/>
    <p:sldId id="334" r:id="rId60"/>
    <p:sldId id="316" r:id="rId61"/>
    <p:sldId id="335" r:id="rId62"/>
    <p:sldId id="336"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84">
          <p15:clr>
            <a:srgbClr val="A4A3A4"/>
          </p15:clr>
        </p15:guide>
        <p15:guide id="2" pos="288">
          <p15:clr>
            <a:srgbClr val="A4A3A4"/>
          </p15:clr>
        </p15:guide>
        <p15:guide id="3" orient="horz" pos="10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8" autoAdjust="0"/>
    <p:restoredTop sz="86395" autoAdjust="0"/>
  </p:normalViewPr>
  <p:slideViewPr>
    <p:cSldViewPr snapToGrid="0">
      <p:cViewPr varScale="1">
        <p:scale>
          <a:sx n="96" d="100"/>
          <a:sy n="96" d="100"/>
        </p:scale>
        <p:origin x="1086" y="78"/>
      </p:cViewPr>
      <p:guideLst>
        <p:guide orient="horz" pos="3984"/>
        <p:guide pos="288"/>
        <p:guide orient="horz" pos="1008"/>
      </p:guideLst>
    </p:cSldViewPr>
  </p:slideViewPr>
  <p:outlineViewPr>
    <p:cViewPr>
      <p:scale>
        <a:sx n="33" d="100"/>
        <a:sy n="33" d="100"/>
      </p:scale>
      <p:origin x="0" y="-29460"/>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5" Type="http://schemas.openxmlformats.org/officeDocument/2006/relationships/image" Target="../media/image75.wmf"/><Relationship Id="rId4"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5" Type="http://schemas.openxmlformats.org/officeDocument/2006/relationships/image" Target="../media/image88.wmf"/><Relationship Id="rId4"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16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4" Type="http://schemas.openxmlformats.org/officeDocument/2006/relationships/image" Target="../media/image16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88102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962787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0" name="Google Shape;39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2661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8" name="Google Shape;39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013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8" name="Google Shape;40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07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1" name="Google Shape;46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0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0" name="Google Shape;4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8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0" name="Google Shape;4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30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6" name="Google Shape;48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389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7" name="Google Shape;51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116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37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15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4" name="Google Shape;5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342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38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9" name="Google Shape;59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5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5" name="Google Shape;60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28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2" name="Google Shape;61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28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5" name="Google Shape;62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52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1" name="Google Shape;6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146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7" name="Google Shape;63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667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6" name="Google Shape;66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359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3" name="Google Shape;67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12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469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3" name="Google Shape;68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314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7" name="Google Shape;70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7302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1" name="Google Shape;74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712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9" name="Google Shape;74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080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6" name="Google Shape;75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055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1" name="Google Shape;77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757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1" name="Google Shape;79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345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8" name="Google Shape;79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993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5" name="Google Shape;80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902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25" name="Google Shape;82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69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1" name="Google Shape;26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608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87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14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1" name="Google Shape;31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802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7" name="Google Shape;37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36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19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15"/>
        <p:cNvGrpSpPr/>
        <p:nvPr/>
      </p:nvGrpSpPr>
      <p:grpSpPr>
        <a:xfrm>
          <a:off x="0" y="0"/>
          <a:ext cx="0" cy="0"/>
          <a:chOff x="0" y="0"/>
          <a:chExt cx="0" cy="0"/>
        </a:xfrm>
      </p:grpSpPr>
      <p:sp>
        <p:nvSpPr>
          <p:cNvPr id="116" name="Google Shape;116;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7" name="Google Shape;117;p11"/>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9" name="Google Shape;119;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0" name="Google Shape;120;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1" name="Google Shape;121;p11"/>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2" name="Google Shape;122;p11"/>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3"/>
        <p:cNvGrpSpPr/>
        <p:nvPr/>
      </p:nvGrpSpPr>
      <p:grpSpPr>
        <a:xfrm>
          <a:off x="0" y="0"/>
          <a:ext cx="0" cy="0"/>
          <a:chOff x="0" y="0"/>
          <a:chExt cx="0" cy="0"/>
        </a:xfrm>
      </p:grpSpPr>
      <p:sp>
        <p:nvSpPr>
          <p:cNvPr id="124" name="Google Shape;124;p12"/>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25" name="Google Shape;125;p12"/>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6" name="Google Shape;126;p12"/>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27" name="Google Shape;127;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8" name="Google Shape;128;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9" name="Google Shape;129;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30" name="Google Shape;130;p1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31" name="Google Shape;131;p1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33"/>
        <p:cNvGrpSpPr/>
        <p:nvPr/>
      </p:nvGrpSpPr>
      <p:grpSpPr>
        <a:xfrm>
          <a:off x="0" y="0"/>
          <a:ext cx="0" cy="0"/>
          <a:chOff x="0" y="0"/>
          <a:chExt cx="0" cy="0"/>
        </a:xfrm>
      </p:grpSpPr>
      <p:sp>
        <p:nvSpPr>
          <p:cNvPr id="134" name="Google Shape;134;p13"/>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5" name="Google Shape;135;p13"/>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36" name="Google Shape;136;p13"/>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7" name="Google Shape;137;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8" name="Google Shape;138;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9" name="Google Shape;139;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2" name="Google Shape;142;p1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3" name="Google Shape;143;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4" name="Google Shape;144;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5" name="Google Shape;145;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15"/>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49" name="Google Shape;149;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0" name="Google Shape;150;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1" name="Google Shape;151;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2" name="Google Shape;152;p15"/>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53" name="Google Shape;153;p15"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7" name="Google Shape;157;p16"/>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58" name="Google Shape;158;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9" name="Google Shape;159;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0" name="Google Shape;160;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4" name="Google Shape;164;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5" name="Google Shape;165;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6"/>
        <p:cNvGrpSpPr/>
        <p:nvPr/>
      </p:nvGrpSpPr>
      <p:grpSpPr>
        <a:xfrm>
          <a:off x="0" y="0"/>
          <a:ext cx="0" cy="0"/>
          <a:chOff x="0" y="0"/>
          <a:chExt cx="0" cy="0"/>
        </a:xfrm>
      </p:grpSpPr>
      <p:sp>
        <p:nvSpPr>
          <p:cNvPr id="167" name="Google Shape;167;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9" name="Google Shape;169;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0" name="Google Shape;170;p18"/>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71" name="Google Shape;171;p18"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19"/>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6" name="Google Shape;176;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7" name="Google Shape;177;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8" name="Google Shape;178;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9" name="Google Shape;179;p19"/>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0" name="Google Shape;180;p19"/>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3" name="Google Shape;183;p20"/>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4" name="Google Shape;184;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5" name="Google Shape;185;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6" name="Google Shape;186;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20"/>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20"/>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20"/>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6 Content">
  <p:cSld name="Title and 6 Conten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1"/>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3" name="Google Shape;193;p21"/>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6" name="Google Shape;196;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97" name="Google Shape;197;p21"/>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8" name="Google Shape;198;p21"/>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9" name="Google Shape;199;p21"/>
          <p:cNvSpPr txBox="1">
            <a:spLocks noGrp="1"/>
          </p:cNvSpPr>
          <p:nvPr>
            <p:ph type="body" idx="5"/>
          </p:nvPr>
        </p:nvSpPr>
        <p:spPr>
          <a:xfrm>
            <a:off x="4343400" y="3733800"/>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0" name="Google Shape;200;p21"/>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1" name="Google Shape;41;p4"/>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3" name="Google Shape;43;p4"/>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4" name="Google Shape;44;p4"/>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4"/>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6" name="Google Shape;46;p4"/>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7" name="Google Shape;47;p4"/>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8" name="Google Shape;48;p4"/>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4"/>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4"/>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4"/>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2" name="Google Shape;52;p4"/>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3" name="Google Shape;53;p4"/>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5"/>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7" name="Google Shape;57;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8" name="Google Shape;58;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9" name="Google Shape;59;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0" name="Google Shape;60;p5"/>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1" name="Google Shape;61;p5"/>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2" name="Google Shape;62;p5"/>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3" name="Google Shape;63;p5"/>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5"/>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5" name="Google Shape;65;p5"/>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5"/>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7" name="Google Shape;67;p5"/>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5"/>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9" name="Google Shape;69;p5"/>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6"/>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4" name="Google Shape;74;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5" name="Google Shape;75;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6" name="Google Shape;76;p6"/>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7" name="Google Shape;77;p6"/>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8" name="Google Shape;78;p6"/>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9" name="Google Shape;79;p6"/>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6"/>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1" name="Google Shape;81;p6"/>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7"/>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6" name="Google Shape;86;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7" name="Google Shape;87;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8" name="Google Shape;88;p7"/>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8"/>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2" name="Google Shape;92;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3" name="Google Shape;93;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4" name="Google Shape;94;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5" name="Google Shape;95;p8"/>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8"/>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8"/>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8"/>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9"/>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2" name="Google Shape;102;p9"/>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4" name="Google Shape;104;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5" name="Google Shape;105;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0"/>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9" name="Google Shape;109;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0" name="Google Shape;110;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1" name="Google Shape;111;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2" name="Google Shape;112;p10"/>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3" name="Google Shape;113;p10"/>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4" name="Google Shape;114;p10"/>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2">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7.bin"/><Relationship Id="rId18" Type="http://schemas.openxmlformats.org/officeDocument/2006/relationships/image" Target="../media/image42.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39.wmf"/><Relationship Id="rId17" Type="http://schemas.openxmlformats.org/officeDocument/2006/relationships/oleObject" Target="../embeddings/oleObject39.bin"/><Relationship Id="rId2" Type="http://schemas.openxmlformats.org/officeDocument/2006/relationships/slideLayout" Target="../slideLayouts/slideLayout3.xml"/><Relationship Id="rId16" Type="http://schemas.openxmlformats.org/officeDocument/2006/relationships/image" Target="../media/image41.wmf"/><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5.bin"/><Relationship Id="rId14" Type="http://schemas.openxmlformats.org/officeDocument/2006/relationships/image" Target="../media/image40.wmf"/></Relationships>
</file>

<file path=ppt/slides/_rels/slide11.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4.wmf"/><Relationship Id="rId5" Type="http://schemas.openxmlformats.org/officeDocument/2006/relationships/oleObject" Target="../embeddings/oleObject41.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4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48.wmf"/><Relationship Id="rId4" Type="http://schemas.openxmlformats.org/officeDocument/2006/relationships/oleObject" Target="../embeddings/oleObject4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vmlDrawing" Target="../drawings/vmlDrawing10.vml"/><Relationship Id="rId5" Type="http://schemas.openxmlformats.org/officeDocument/2006/relationships/image" Target="../media/image49.wmf"/><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0.bin"/><Relationship Id="rId18" Type="http://schemas.openxmlformats.org/officeDocument/2006/relationships/oleObject" Target="../embeddings/oleObject52.bin"/><Relationship Id="rId3" Type="http://schemas.openxmlformats.org/officeDocument/2006/relationships/notesSlide" Target="../notesSlides/notesSlide12.xml"/><Relationship Id="rId21" Type="http://schemas.openxmlformats.org/officeDocument/2006/relationships/image" Target="../media/image57.wmf"/><Relationship Id="rId7" Type="http://schemas.openxmlformats.org/officeDocument/2006/relationships/image" Target="../media/image51.wmf"/><Relationship Id="rId12" Type="http://schemas.openxmlformats.org/officeDocument/2006/relationships/image" Target="../media/image58.png"/><Relationship Id="rId17" Type="http://schemas.openxmlformats.org/officeDocument/2006/relationships/image" Target="../media/image59.png"/><Relationship Id="rId2" Type="http://schemas.openxmlformats.org/officeDocument/2006/relationships/slideLayout" Target="../slideLayouts/slideLayout7.xml"/><Relationship Id="rId16" Type="http://schemas.openxmlformats.org/officeDocument/2006/relationships/image" Target="../media/image55.wmf"/><Relationship Id="rId20" Type="http://schemas.openxmlformats.org/officeDocument/2006/relationships/oleObject" Target="../embeddings/oleObject53.bin"/><Relationship Id="rId1" Type="http://schemas.openxmlformats.org/officeDocument/2006/relationships/vmlDrawing" Target="../drawings/vmlDrawing11.vml"/><Relationship Id="rId6" Type="http://schemas.openxmlformats.org/officeDocument/2006/relationships/oleObject" Target="../embeddings/oleObject47.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oleObject" Target="../embeddings/oleObject51.bin"/><Relationship Id="rId10" Type="http://schemas.openxmlformats.org/officeDocument/2006/relationships/oleObject" Target="../embeddings/oleObject49.bin"/><Relationship Id="rId19" Type="http://schemas.openxmlformats.org/officeDocument/2006/relationships/image" Target="../media/image56.wmf"/><Relationship Id="rId4" Type="http://schemas.openxmlformats.org/officeDocument/2006/relationships/oleObject" Target="../embeddings/oleObject46.bin"/><Relationship Id="rId9" Type="http://schemas.openxmlformats.org/officeDocument/2006/relationships/image" Target="../media/image52.wmf"/><Relationship Id="rId14" Type="http://schemas.openxmlformats.org/officeDocument/2006/relationships/image" Target="../media/image54.wmf"/></Relationships>
</file>

<file path=ppt/slides/_rels/slide17.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5.png"/><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64.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61.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7.bin"/></Relationships>
</file>

<file path=ppt/slides/_rels/slide18.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70.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67.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6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75.wmf"/><Relationship Id="rId3" Type="http://schemas.openxmlformats.org/officeDocument/2006/relationships/notesSlide" Target="../notesSlides/notesSlide13.xml"/><Relationship Id="rId7" Type="http://schemas.openxmlformats.org/officeDocument/2006/relationships/image" Target="../media/image72.wmf"/><Relationship Id="rId12" Type="http://schemas.openxmlformats.org/officeDocument/2006/relationships/oleObject" Target="../embeddings/oleObject68.bin"/><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65.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73.wmf"/><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vmlDrawing" Target="../drawings/vmlDrawing15.vml"/><Relationship Id="rId5" Type="http://schemas.openxmlformats.org/officeDocument/2006/relationships/image" Target="../media/image77.wmf"/><Relationship Id="rId4" Type="http://schemas.openxmlformats.org/officeDocument/2006/relationships/oleObject" Target="../embeddings/oleObject69.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notesSlide" Target="../notesSlides/notesSlide15.xml"/><Relationship Id="rId7" Type="http://schemas.openxmlformats.org/officeDocument/2006/relationships/image" Target="../media/image79.w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oleObject" Target="../embeddings/oleObject71.bin"/><Relationship Id="rId5" Type="http://schemas.openxmlformats.org/officeDocument/2006/relationships/image" Target="../media/image78.wmf"/><Relationship Id="rId4" Type="http://schemas.openxmlformats.org/officeDocument/2006/relationships/oleObject" Target="../embeddings/oleObject70.bin"/><Relationship Id="rId9" Type="http://schemas.openxmlformats.org/officeDocument/2006/relationships/image" Target="../media/image80.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16.xml"/><Relationship Id="rId7" Type="http://schemas.openxmlformats.org/officeDocument/2006/relationships/image" Target="../media/image82.wmf"/><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74.bin"/><Relationship Id="rId5" Type="http://schemas.openxmlformats.org/officeDocument/2006/relationships/image" Target="../media/image81.wmf"/><Relationship Id="rId4" Type="http://schemas.openxmlformats.org/officeDocument/2006/relationships/oleObject" Target="../embeddings/oleObject73.bin"/><Relationship Id="rId9" Type="http://schemas.openxmlformats.org/officeDocument/2006/relationships/image" Target="../media/image83.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8.wmf"/><Relationship Id="rId3" Type="http://schemas.openxmlformats.org/officeDocument/2006/relationships/notesSlide" Target="../notesSlides/notesSlide17.xml"/><Relationship Id="rId7" Type="http://schemas.openxmlformats.org/officeDocument/2006/relationships/image" Target="../media/image85.wmf"/><Relationship Id="rId12" Type="http://schemas.openxmlformats.org/officeDocument/2006/relationships/oleObject" Target="../embeddings/oleObject80.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77.bin"/><Relationship Id="rId11" Type="http://schemas.openxmlformats.org/officeDocument/2006/relationships/image" Target="../media/image87.wmf"/><Relationship Id="rId5" Type="http://schemas.openxmlformats.org/officeDocument/2006/relationships/image" Target="../media/image84.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86.wmf"/></Relationships>
</file>

<file path=ppt/slides/_rels/slide24.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0.wmf"/><Relationship Id="rId5" Type="http://schemas.openxmlformats.org/officeDocument/2006/relationships/oleObject" Target="../embeddings/oleObject82.bin"/><Relationship Id="rId4" Type="http://schemas.openxmlformats.org/officeDocument/2006/relationships/image" Target="../media/image89.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vmlDrawing" Target="../drawings/vmlDrawing20.vml"/><Relationship Id="rId5" Type="http://schemas.openxmlformats.org/officeDocument/2006/relationships/image" Target="../media/image92.wmf"/><Relationship Id="rId4" Type="http://schemas.openxmlformats.org/officeDocument/2006/relationships/oleObject" Target="../embeddings/oleObject8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97.wmf"/><Relationship Id="rId3" Type="http://schemas.openxmlformats.org/officeDocument/2006/relationships/notesSlide" Target="../notesSlides/notesSlide19.xml"/><Relationship Id="rId7" Type="http://schemas.openxmlformats.org/officeDocument/2006/relationships/image" Target="../media/image94.wmf"/><Relationship Id="rId12" Type="http://schemas.openxmlformats.org/officeDocument/2006/relationships/oleObject" Target="../embeddings/oleObject89.bin"/><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86.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image" Target="../media/image98.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95.wmf"/><Relationship Id="rId14" Type="http://schemas.openxmlformats.org/officeDocument/2006/relationships/oleObject" Target="../embeddings/oleObject90.bin"/></Relationships>
</file>

<file path=ppt/slides/_rels/slide27.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03.wmf"/><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100.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94.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3.xml"/><Relationship Id="rId16"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20.xml"/><Relationship Id="rId7" Type="http://schemas.openxmlformats.org/officeDocument/2006/relationships/image" Target="../media/image106.w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97.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07.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21.xml"/><Relationship Id="rId7" Type="http://schemas.openxmlformats.org/officeDocument/2006/relationships/image" Target="../media/image110.w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101.bin"/><Relationship Id="rId11" Type="http://schemas.openxmlformats.org/officeDocument/2006/relationships/image" Target="../media/image108.wmf"/><Relationship Id="rId5" Type="http://schemas.openxmlformats.org/officeDocument/2006/relationships/image" Target="../media/image109.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07.wmf"/></Relationships>
</file>

<file path=ppt/slides/_rels/slide32.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112.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08.wmf"/><Relationship Id="rId4" Type="http://schemas.openxmlformats.org/officeDocument/2006/relationships/image" Target="../media/image111.wmf"/><Relationship Id="rId9" Type="http://schemas.openxmlformats.org/officeDocument/2006/relationships/oleObject" Target="../embeddings/oleObject107.bin"/></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10.bin"/><Relationship Id="rId5" Type="http://schemas.openxmlformats.org/officeDocument/2006/relationships/image" Target="../media/image114.wmf"/><Relationship Id="rId4" Type="http://schemas.openxmlformats.org/officeDocument/2006/relationships/oleObject" Target="../embeddings/oleObject109.bin"/></Relationships>
</file>

<file path=ppt/slides/_rels/slide35.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119.wmf"/><Relationship Id="rId3" Type="http://schemas.openxmlformats.org/officeDocument/2006/relationships/notesSlide" Target="../notesSlides/notesSlide24.xml"/><Relationship Id="rId7" Type="http://schemas.openxmlformats.org/officeDocument/2006/relationships/oleObject" Target="../embeddings/oleObject112.bin"/><Relationship Id="rId12" Type="http://schemas.openxmlformats.org/officeDocument/2006/relationships/oleObject" Target="../embeddings/oleObject114.bin"/><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image" Target="../media/image116.wmf"/><Relationship Id="rId11" Type="http://schemas.openxmlformats.org/officeDocument/2006/relationships/image" Target="../media/image118.wmf"/><Relationship Id="rId5" Type="http://schemas.openxmlformats.org/officeDocument/2006/relationships/oleObject" Target="../embeddings/oleObject111.bin"/><Relationship Id="rId10" Type="http://schemas.openxmlformats.org/officeDocument/2006/relationships/oleObject" Target="../embeddings/oleObject113.bin"/><Relationship Id="rId4" Type="http://schemas.openxmlformats.org/officeDocument/2006/relationships/image" Target="../media/image120.png"/><Relationship Id="rId9" Type="http://schemas.openxmlformats.org/officeDocument/2006/relationships/image" Target="../media/image1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3.xml"/><Relationship Id="rId1" Type="http://schemas.openxmlformats.org/officeDocument/2006/relationships/vmlDrawing" Target="../drawings/vmlDrawing28.vml"/><Relationship Id="rId5" Type="http://schemas.openxmlformats.org/officeDocument/2006/relationships/image" Target="../media/image124.png"/><Relationship Id="rId4" Type="http://schemas.openxmlformats.org/officeDocument/2006/relationships/image" Target="../media/image123.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3.xml"/><Relationship Id="rId7" Type="http://schemas.openxmlformats.org/officeDocument/2006/relationships/image" Target="../media/image11.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9.bin"/><Relationship Id="rId5" Type="http://schemas.openxmlformats.org/officeDocument/2006/relationships/image" Target="../media/image10.wmf"/><Relationship Id="rId4" Type="http://schemas.openxmlformats.org/officeDocument/2006/relationships/oleObject" Target="../embeddings/oleObject8.bin"/><Relationship Id="rId9" Type="http://schemas.openxmlformats.org/officeDocument/2006/relationships/image" Target="../media/image12.wmf"/></Relationships>
</file>

<file path=ppt/slides/_rels/slide40.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126.wmf"/><Relationship Id="rId5" Type="http://schemas.openxmlformats.org/officeDocument/2006/relationships/oleObject" Target="../embeddings/oleObject117.bin"/><Relationship Id="rId4" Type="http://schemas.openxmlformats.org/officeDocument/2006/relationships/image" Target="../media/image125.wmf"/></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30.vml"/><Relationship Id="rId6" Type="http://schemas.openxmlformats.org/officeDocument/2006/relationships/image" Target="../media/image130.png"/><Relationship Id="rId5" Type="http://schemas.openxmlformats.org/officeDocument/2006/relationships/image" Target="../media/image129.wmf"/><Relationship Id="rId4" Type="http://schemas.openxmlformats.org/officeDocument/2006/relationships/oleObject" Target="../embeddings/oleObject119.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notesSlide" Target="../notesSlides/notesSlide30.xml"/><Relationship Id="rId7" Type="http://schemas.openxmlformats.org/officeDocument/2006/relationships/image" Target="../media/image132.wmf"/><Relationship Id="rId2" Type="http://schemas.openxmlformats.org/officeDocument/2006/relationships/slideLayout" Target="../slideLayouts/slideLayout9.xml"/><Relationship Id="rId1" Type="http://schemas.openxmlformats.org/officeDocument/2006/relationships/vmlDrawing" Target="../drawings/vmlDrawing31.vml"/><Relationship Id="rId6" Type="http://schemas.openxmlformats.org/officeDocument/2006/relationships/oleObject" Target="../embeddings/oleObject121.bin"/><Relationship Id="rId5" Type="http://schemas.openxmlformats.org/officeDocument/2006/relationships/image" Target="../media/image131.wmf"/><Relationship Id="rId4" Type="http://schemas.openxmlformats.org/officeDocument/2006/relationships/oleObject" Target="../embeddings/oleObject120.bin"/><Relationship Id="rId9" Type="http://schemas.openxmlformats.org/officeDocument/2006/relationships/image" Target="../media/image13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3.bin"/><Relationship Id="rId7" Type="http://schemas.openxmlformats.org/officeDocument/2006/relationships/image" Target="../media/image136.png"/><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135.wmf"/><Relationship Id="rId5" Type="http://schemas.openxmlformats.org/officeDocument/2006/relationships/oleObject" Target="../embeddings/oleObject124.bin"/><Relationship Id="rId4" Type="http://schemas.openxmlformats.org/officeDocument/2006/relationships/image" Target="../media/image134.w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8.wmf"/><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oleObject" Target="../embeddings/oleObject126.bin"/><Relationship Id="rId5" Type="http://schemas.openxmlformats.org/officeDocument/2006/relationships/image" Target="../media/image137.wmf"/><Relationship Id="rId4" Type="http://schemas.openxmlformats.org/officeDocument/2006/relationships/oleObject" Target="../embeddings/oleObject125.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3.xml"/><Relationship Id="rId1" Type="http://schemas.openxmlformats.org/officeDocument/2006/relationships/vmlDrawing" Target="../drawings/vmlDrawing34.vml"/><Relationship Id="rId5" Type="http://schemas.openxmlformats.org/officeDocument/2006/relationships/image" Target="../media/image140.png"/><Relationship Id="rId4" Type="http://schemas.openxmlformats.org/officeDocument/2006/relationships/image" Target="../media/image13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10.xml"/><Relationship Id="rId1" Type="http://schemas.openxmlformats.org/officeDocument/2006/relationships/vmlDrawing" Target="../drawings/vmlDrawing35.vml"/><Relationship Id="rId6" Type="http://schemas.openxmlformats.org/officeDocument/2006/relationships/image" Target="../media/image142.wmf"/><Relationship Id="rId5" Type="http://schemas.openxmlformats.org/officeDocument/2006/relationships/oleObject" Target="../embeddings/oleObject129.bin"/><Relationship Id="rId4" Type="http://schemas.openxmlformats.org/officeDocument/2006/relationships/image" Target="../media/image141.wmf"/></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notesSlide" Target="../notesSlides/notesSlide34.xml"/><Relationship Id="rId7" Type="http://schemas.openxmlformats.org/officeDocument/2006/relationships/image" Target="../media/image146.wmf"/><Relationship Id="rId2" Type="http://schemas.openxmlformats.org/officeDocument/2006/relationships/slideLayout" Target="../slideLayouts/slideLayout5.xml"/><Relationship Id="rId1" Type="http://schemas.openxmlformats.org/officeDocument/2006/relationships/vmlDrawing" Target="../drawings/vmlDrawing36.vml"/><Relationship Id="rId6" Type="http://schemas.openxmlformats.org/officeDocument/2006/relationships/oleObject" Target="../embeddings/oleObject131.bin"/><Relationship Id="rId5" Type="http://schemas.openxmlformats.org/officeDocument/2006/relationships/image" Target="../media/image145.wmf"/><Relationship Id="rId10" Type="http://schemas.openxmlformats.org/officeDocument/2006/relationships/image" Target="../media/image148.png"/><Relationship Id="rId4" Type="http://schemas.openxmlformats.org/officeDocument/2006/relationships/oleObject" Target="../embeddings/oleObject130.bin"/><Relationship Id="rId9" Type="http://schemas.openxmlformats.org/officeDocument/2006/relationships/image" Target="../media/image147.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image" Target="../media/image150.wmf"/><Relationship Id="rId5" Type="http://schemas.openxmlformats.org/officeDocument/2006/relationships/oleObject" Target="../embeddings/oleObject134.bin"/><Relationship Id="rId4" Type="http://schemas.openxmlformats.org/officeDocument/2006/relationships/image" Target="../media/image149.wmf"/></Relationships>
</file>

<file path=ppt/slides/_rels/slide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152.wmf"/><Relationship Id="rId4" Type="http://schemas.openxmlformats.org/officeDocument/2006/relationships/oleObject" Target="../embeddings/oleObject13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vmlDrawing" Target="../drawings/vmlDrawing39.vml"/><Relationship Id="rId6" Type="http://schemas.openxmlformats.org/officeDocument/2006/relationships/image" Target="../media/image153.png"/><Relationship Id="rId5" Type="http://schemas.openxmlformats.org/officeDocument/2006/relationships/image" Target="../media/image152.wmf"/><Relationship Id="rId4" Type="http://schemas.openxmlformats.org/officeDocument/2006/relationships/oleObject" Target="../embeddings/oleObject136.bin"/></Relationships>
</file>

<file path=ppt/slides/_rels/slide56.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155.wmf"/><Relationship Id="rId5" Type="http://schemas.openxmlformats.org/officeDocument/2006/relationships/oleObject" Target="../embeddings/oleObject138.bin"/><Relationship Id="rId4" Type="http://schemas.openxmlformats.org/officeDocument/2006/relationships/image" Target="../media/image154.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vmlDrawing" Target="../drawings/vmlDrawing41.vml"/><Relationship Id="rId6" Type="http://schemas.openxmlformats.org/officeDocument/2006/relationships/image" Target="../media/image158.png"/><Relationship Id="rId5" Type="http://schemas.openxmlformats.org/officeDocument/2006/relationships/image" Target="../media/image157.wmf"/><Relationship Id="rId4" Type="http://schemas.openxmlformats.org/officeDocument/2006/relationships/oleObject" Target="../embeddings/oleObject140.bin"/></Relationships>
</file>

<file path=ppt/slides/_rels/slide58.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160.wmf"/><Relationship Id="rId5" Type="http://schemas.openxmlformats.org/officeDocument/2006/relationships/oleObject" Target="../embeddings/oleObject142.bin"/><Relationship Id="rId10" Type="http://schemas.openxmlformats.org/officeDocument/2006/relationships/image" Target="../media/image161.wmf"/><Relationship Id="rId4" Type="http://schemas.openxmlformats.org/officeDocument/2006/relationships/image" Target="../media/image159.wmf"/><Relationship Id="rId9" Type="http://schemas.openxmlformats.org/officeDocument/2006/relationships/oleObject" Target="../embeddings/oleObject144.bin"/></Relationships>
</file>

<file path=ppt/slides/_rels/slide59.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63.wmf"/><Relationship Id="rId11" Type="http://schemas.openxmlformats.org/officeDocument/2006/relationships/image" Target="../media/image166.png"/><Relationship Id="rId5" Type="http://schemas.openxmlformats.org/officeDocument/2006/relationships/oleObject" Target="../embeddings/oleObject146.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48.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7.wmf"/><Relationship Id="rId3" Type="http://schemas.openxmlformats.org/officeDocument/2006/relationships/notesSlide" Target="../notesSlides/notesSlide5.xml"/><Relationship Id="rId7" Type="http://schemas.openxmlformats.org/officeDocument/2006/relationships/image" Target="../media/image14.wmf"/><Relationship Id="rId12" Type="http://schemas.openxmlformats.org/officeDocument/2006/relationships/oleObject" Target="../embeddings/oleObject15.bin"/><Relationship Id="rId17" Type="http://schemas.openxmlformats.org/officeDocument/2006/relationships/image" Target="../media/image19.wmf"/><Relationship Id="rId2" Type="http://schemas.openxmlformats.org/officeDocument/2006/relationships/slideLayout" Target="../slideLayouts/slideLayout5.xml"/><Relationship Id="rId16" Type="http://schemas.openxmlformats.org/officeDocument/2006/relationships/oleObject" Target="../embeddings/oleObject17.bin"/><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5.wmf"/><Relationship Id="rId14" Type="http://schemas.openxmlformats.org/officeDocument/2006/relationships/oleObject" Target="../embeddings/oleObject16.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19.bin"/><Relationship Id="rId4" Type="http://schemas.openxmlformats.org/officeDocument/2006/relationships/image" Target="../media/image20.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6.xml"/><Relationship Id="rId7" Type="http://schemas.openxmlformats.org/officeDocument/2006/relationships/image" Target="../media/image24.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22.bin"/><Relationship Id="rId5" Type="http://schemas.openxmlformats.org/officeDocument/2006/relationships/image" Target="../media/image23.wmf"/><Relationship Id="rId10" Type="http://schemas.openxmlformats.org/officeDocument/2006/relationships/image" Target="../media/image26.png"/><Relationship Id="rId4" Type="http://schemas.openxmlformats.org/officeDocument/2006/relationships/oleObject" Target="../embeddings/oleObject21.bin"/><Relationship Id="rId9" Type="http://schemas.openxmlformats.org/officeDocument/2006/relationships/image" Target="../media/image25.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1.wmf"/><Relationship Id="rId18" Type="http://schemas.openxmlformats.org/officeDocument/2006/relationships/oleObject" Target="../embeddings/oleObject31.bin"/><Relationship Id="rId3" Type="http://schemas.openxmlformats.org/officeDocument/2006/relationships/notesSlide" Target="../notesSlides/notesSlide7.xml"/><Relationship Id="rId7" Type="http://schemas.openxmlformats.org/officeDocument/2006/relationships/image" Target="../media/image28.wmf"/><Relationship Id="rId12" Type="http://schemas.openxmlformats.org/officeDocument/2006/relationships/oleObject" Target="../embeddings/oleObject28.bin"/><Relationship Id="rId17" Type="http://schemas.openxmlformats.org/officeDocument/2006/relationships/image" Target="../media/image33.wmf"/><Relationship Id="rId2" Type="http://schemas.openxmlformats.org/officeDocument/2006/relationships/slideLayout" Target="../slideLayouts/slideLayout4.xml"/><Relationship Id="rId16" Type="http://schemas.openxmlformats.org/officeDocument/2006/relationships/oleObject" Target="../embeddings/oleObject30.bin"/><Relationship Id="rId1" Type="http://schemas.openxmlformats.org/officeDocument/2006/relationships/vmlDrawing" Target="../drawings/vmlDrawing6.vml"/><Relationship Id="rId6" Type="http://schemas.openxmlformats.org/officeDocument/2006/relationships/oleObject" Target="../embeddings/oleObject25.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2.wmf"/><Relationship Id="rId10" Type="http://schemas.openxmlformats.org/officeDocument/2006/relationships/oleObject" Target="../embeddings/oleObject27.bin"/><Relationship Id="rId19" Type="http://schemas.openxmlformats.org/officeDocument/2006/relationships/image" Target="../media/image34.wmf"/><Relationship Id="rId4" Type="http://schemas.openxmlformats.org/officeDocument/2006/relationships/oleObject" Target="../embeddings/oleObject24.bin"/><Relationship Id="rId9" Type="http://schemas.openxmlformats.org/officeDocument/2006/relationships/image" Target="../media/image29.wmf"/><Relationship Id="rId14" Type="http://schemas.openxmlformats.org/officeDocument/2006/relationships/oleObject" Target="../embeddings/oleObject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a:latin typeface="+mn-lt"/>
              </a:rPr>
              <a:t>7</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172075" y="3533776"/>
            <a:ext cx="3617198" cy="1401848"/>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Statistical Inference</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699590" y="6448760"/>
            <a:ext cx="5962442"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223950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latin typeface="+mj-lt"/>
              </a:rPr>
              <a:t>Terminology</a:t>
            </a:r>
          </a:p>
        </p:txBody>
      </p:sp>
      <p:sp>
        <p:nvSpPr>
          <p:cNvPr id="15" name="Content Placeholder 14"/>
          <p:cNvSpPr>
            <a:spLocks noGrp="1"/>
          </p:cNvSpPr>
          <p:nvPr>
            <p:ph type="body" idx="1"/>
          </p:nvPr>
        </p:nvSpPr>
        <p:spPr>
          <a:xfrm>
            <a:off x="457200" y="1600202"/>
            <a:ext cx="8229600" cy="487016"/>
          </a:xfrm>
        </p:spPr>
        <p:txBody>
          <a:bodyPr/>
          <a:lstStyle/>
          <a:p>
            <a:pPr marL="255588" lvl="0" indent="-255588">
              <a:buSzPct val="100000"/>
            </a:pPr>
            <a:r>
              <a:rPr lang="en-US" sz="1800" dirty="0">
                <a:solidFill>
                  <a:srgbClr val="000000"/>
                </a:solidFill>
                <a:latin typeface="+mn-lt"/>
              </a:rPr>
              <a:t>The probability of making a </a:t>
            </a:r>
            <a:r>
              <a:rPr lang="en-US" sz="1800" dirty="0" smtClean="0">
                <a:solidFill>
                  <a:srgbClr val="000000"/>
                </a:solidFill>
                <a:latin typeface="+mn-lt"/>
              </a:rPr>
              <a:t>Type </a:t>
            </a:r>
            <a:r>
              <a:rPr lang="en-US" sz="1800" dirty="0" smtClean="0">
                <a:solidFill>
                  <a:srgbClr val="000000"/>
                </a:solidFill>
                <a:latin typeface="Times New Roman" panose="02020603050405020304" pitchFamily="18" charset="0"/>
                <a:cs typeface="Times New Roman" panose="02020603050405020304" pitchFamily="18" charset="0"/>
              </a:rPr>
              <a:t>Ⅰ </a:t>
            </a:r>
            <a:r>
              <a:rPr lang="en-US" sz="1800" dirty="0" smtClean="0">
                <a:solidFill>
                  <a:srgbClr val="000000"/>
                </a:solidFill>
                <a:latin typeface="+mn-lt"/>
              </a:rPr>
              <a:t>error</a:t>
            </a:r>
            <a:endParaRPr lang="en-US" sz="1800" dirty="0">
              <a:latin typeface="+mn-lt"/>
            </a:endParaRPr>
          </a:p>
        </p:txBody>
      </p:sp>
      <p:graphicFrame>
        <p:nvGraphicFramePr>
          <p:cNvPr id="29" name="Object 28" descr="= alpha left parenthesis level of significance right parenthesis = P left parenthesis rejection H sub 0 vertical bar H sub 0 is true right parenthesis."/>
          <p:cNvGraphicFramePr>
            <a:graphicFrameLocks noChangeAspect="1"/>
          </p:cNvGraphicFramePr>
          <p:nvPr>
            <p:extLst>
              <p:ext uri="{D42A27DB-BD31-4B8C-83A1-F6EECF244321}">
                <p14:modId xmlns:p14="http://schemas.microsoft.com/office/powerpoint/2010/main" val="1968076412"/>
              </p:ext>
            </p:extLst>
          </p:nvPr>
        </p:nvGraphicFramePr>
        <p:xfrm>
          <a:off x="746635" y="2117650"/>
          <a:ext cx="5333809" cy="286251"/>
        </p:xfrm>
        <a:graphic>
          <a:graphicData uri="http://schemas.openxmlformats.org/presentationml/2006/ole">
            <mc:AlternateContent xmlns:mc="http://schemas.openxmlformats.org/markup-compatibility/2006">
              <mc:Choice xmlns:v="urn:schemas-microsoft-com:vml" Requires="v">
                <p:oleObj spid="_x0000_s8079" name="Equation" r:id="rId3" imgW="7099200" imgH="380880" progId="Equation.DSMT4">
                  <p:embed/>
                </p:oleObj>
              </mc:Choice>
              <mc:Fallback>
                <p:oleObj name="Equation" r:id="rId3" imgW="7099200" imgH="380880" progId="Equation.DSMT4">
                  <p:embed/>
                  <p:pic>
                    <p:nvPicPr>
                      <p:cNvPr id="0" name=""/>
                      <p:cNvPicPr/>
                      <p:nvPr/>
                    </p:nvPicPr>
                    <p:blipFill>
                      <a:blip r:embed="rId4"/>
                      <a:stretch>
                        <a:fillRect/>
                      </a:stretch>
                    </p:blipFill>
                    <p:spPr>
                      <a:xfrm>
                        <a:off x="746635" y="2117650"/>
                        <a:ext cx="5333809" cy="286251"/>
                      </a:xfrm>
                      <a:prstGeom prst="rect">
                        <a:avLst/>
                      </a:prstGeom>
                    </p:spPr>
                  </p:pic>
                </p:oleObj>
              </mc:Fallback>
            </mc:AlternateContent>
          </a:graphicData>
        </a:graphic>
      </p:graphicFrame>
      <p:sp>
        <p:nvSpPr>
          <p:cNvPr id="16" name="Content Placeholder 15"/>
          <p:cNvSpPr>
            <a:spLocks noGrp="1"/>
          </p:cNvSpPr>
          <p:nvPr>
            <p:ph type="body" idx="2"/>
          </p:nvPr>
        </p:nvSpPr>
        <p:spPr>
          <a:xfrm>
            <a:off x="457200" y="2434333"/>
            <a:ext cx="2067339" cy="349376"/>
          </a:xfrm>
        </p:spPr>
        <p:txBody>
          <a:bodyPr/>
          <a:lstStyle/>
          <a:p>
            <a:pPr marL="739775" indent="-282575">
              <a:spcBef>
                <a:spcPts val="600"/>
              </a:spcBef>
              <a:buSzPct val="100000"/>
              <a:buFont typeface="Arial" panose="020B0604020202020204" pitchFamily="34" charset="0"/>
              <a:buChar char="–"/>
            </a:pPr>
            <a:r>
              <a:rPr lang="en-US" sz="1800" dirty="0">
                <a:solidFill>
                  <a:srgbClr val="000000"/>
                </a:solidFill>
                <a:latin typeface="+mn-lt"/>
              </a:rPr>
              <a:t>The value of</a:t>
            </a:r>
            <a:endParaRPr lang="en-US" sz="1800" dirty="0">
              <a:latin typeface="+mn-lt"/>
            </a:endParaRPr>
          </a:p>
        </p:txBody>
      </p:sp>
      <p:graphicFrame>
        <p:nvGraphicFramePr>
          <p:cNvPr id="30" name="Object 29" descr="1 minus alpha"/>
          <p:cNvGraphicFramePr>
            <a:graphicFrameLocks noChangeAspect="1"/>
          </p:cNvGraphicFramePr>
          <p:nvPr>
            <p:extLst>
              <p:ext uri="{D42A27DB-BD31-4B8C-83A1-F6EECF244321}">
                <p14:modId xmlns:p14="http://schemas.microsoft.com/office/powerpoint/2010/main" val="3275180347"/>
              </p:ext>
            </p:extLst>
          </p:nvPr>
        </p:nvGraphicFramePr>
        <p:xfrm>
          <a:off x="2607076" y="2554666"/>
          <a:ext cx="458002" cy="209917"/>
        </p:xfrm>
        <a:graphic>
          <a:graphicData uri="http://schemas.openxmlformats.org/presentationml/2006/ole">
            <mc:AlternateContent xmlns:mc="http://schemas.openxmlformats.org/markup-compatibility/2006">
              <mc:Choice xmlns:v="urn:schemas-microsoft-com:vml" Requires="v">
                <p:oleObj spid="_x0000_s8080" name="Equation" r:id="rId5" imgW="609480" imgH="279360" progId="Equation.DSMT4">
                  <p:embed/>
                </p:oleObj>
              </mc:Choice>
              <mc:Fallback>
                <p:oleObj name="Equation" r:id="rId5" imgW="609480" imgH="279360" progId="Equation.DSMT4">
                  <p:embed/>
                  <p:pic>
                    <p:nvPicPr>
                      <p:cNvPr id="0" name=""/>
                      <p:cNvPicPr/>
                      <p:nvPr/>
                    </p:nvPicPr>
                    <p:blipFill>
                      <a:blip r:embed="rId6"/>
                      <a:stretch>
                        <a:fillRect/>
                      </a:stretch>
                    </p:blipFill>
                    <p:spPr>
                      <a:xfrm>
                        <a:off x="2607076" y="2554666"/>
                        <a:ext cx="458002" cy="209917"/>
                      </a:xfrm>
                      <a:prstGeom prst="rect">
                        <a:avLst/>
                      </a:prstGeom>
                    </p:spPr>
                  </p:pic>
                </p:oleObj>
              </mc:Fallback>
            </mc:AlternateContent>
          </a:graphicData>
        </a:graphic>
      </p:graphicFrame>
      <p:sp>
        <p:nvSpPr>
          <p:cNvPr id="17" name="Content Placeholder 16"/>
          <p:cNvSpPr>
            <a:spLocks noGrp="1"/>
          </p:cNvSpPr>
          <p:nvPr>
            <p:ph type="body" idx="3"/>
          </p:nvPr>
        </p:nvSpPr>
        <p:spPr>
          <a:xfrm>
            <a:off x="3147615" y="2525504"/>
            <a:ext cx="4681330" cy="288022"/>
          </a:xfrm>
        </p:spPr>
        <p:txBody>
          <a:bodyPr/>
          <a:lstStyle/>
          <a:p>
            <a:pPr marL="0" indent="0">
              <a:spcBef>
                <a:spcPts val="0"/>
              </a:spcBef>
              <a:buNone/>
            </a:pPr>
            <a:r>
              <a:rPr lang="en-US" sz="1800" dirty="0">
                <a:solidFill>
                  <a:srgbClr val="000000"/>
                </a:solidFill>
                <a:latin typeface="+mn-lt"/>
              </a:rPr>
              <a:t>is called the </a:t>
            </a:r>
            <a:r>
              <a:rPr lang="en-US" sz="1800" b="1" dirty="0">
                <a:solidFill>
                  <a:srgbClr val="000000"/>
                </a:solidFill>
                <a:latin typeface="+mn-lt"/>
              </a:rPr>
              <a:t>confidence coefficient</a:t>
            </a:r>
            <a:endParaRPr lang="en-US" sz="1800" dirty="0">
              <a:latin typeface="+mn-lt"/>
            </a:endParaRPr>
          </a:p>
        </p:txBody>
      </p:sp>
      <p:graphicFrame>
        <p:nvGraphicFramePr>
          <p:cNvPr id="31" name="Object 30" descr="= P left parenthesis not rejecting H sub 0 vertical bar H sub 0 is true right parenthesis,"/>
          <p:cNvGraphicFramePr>
            <a:graphicFrameLocks noChangeAspect="1"/>
          </p:cNvGraphicFramePr>
          <p:nvPr>
            <p:extLst>
              <p:ext uri="{D42A27DB-BD31-4B8C-83A1-F6EECF244321}">
                <p14:modId xmlns:p14="http://schemas.microsoft.com/office/powerpoint/2010/main" val="3937165364"/>
              </p:ext>
            </p:extLst>
          </p:nvPr>
        </p:nvGraphicFramePr>
        <p:xfrm>
          <a:off x="1209217" y="2845060"/>
          <a:ext cx="3253719" cy="286251"/>
        </p:xfrm>
        <a:graphic>
          <a:graphicData uri="http://schemas.openxmlformats.org/presentationml/2006/ole">
            <mc:AlternateContent xmlns:mc="http://schemas.openxmlformats.org/markup-compatibility/2006">
              <mc:Choice xmlns:v="urn:schemas-microsoft-com:vml" Requires="v">
                <p:oleObj spid="_x0000_s8081" name="Equation" r:id="rId7" imgW="4330440" imgH="380880" progId="Equation.DSMT4">
                  <p:embed/>
                </p:oleObj>
              </mc:Choice>
              <mc:Fallback>
                <p:oleObj name="Equation" r:id="rId7" imgW="4330440" imgH="380880" progId="Equation.DSMT4">
                  <p:embed/>
                  <p:pic>
                    <p:nvPicPr>
                      <p:cNvPr id="0" name=""/>
                      <p:cNvPicPr/>
                      <p:nvPr/>
                    </p:nvPicPr>
                    <p:blipFill>
                      <a:blip r:embed="rId8"/>
                      <a:stretch>
                        <a:fillRect/>
                      </a:stretch>
                    </p:blipFill>
                    <p:spPr>
                      <a:xfrm>
                        <a:off x="1209217" y="2845060"/>
                        <a:ext cx="3253719" cy="286251"/>
                      </a:xfrm>
                      <a:prstGeom prst="rect">
                        <a:avLst/>
                      </a:prstGeom>
                    </p:spPr>
                  </p:pic>
                </p:oleObj>
              </mc:Fallback>
            </mc:AlternateContent>
          </a:graphicData>
        </a:graphic>
      </p:graphicFrame>
      <p:sp>
        <p:nvSpPr>
          <p:cNvPr id="18" name="Content Placeholder 17"/>
          <p:cNvSpPr>
            <a:spLocks noGrp="1"/>
          </p:cNvSpPr>
          <p:nvPr>
            <p:ph type="body" idx="4"/>
          </p:nvPr>
        </p:nvSpPr>
        <p:spPr>
          <a:xfrm>
            <a:off x="457200" y="3192662"/>
            <a:ext cx="2067339" cy="359450"/>
          </a:xfrm>
        </p:spPr>
        <p:txBody>
          <a:bodyPr/>
          <a:lstStyle/>
          <a:p>
            <a:pPr marL="740664" indent="-283464">
              <a:spcBef>
                <a:spcPts val="600"/>
              </a:spcBef>
              <a:buSzPct val="100000"/>
              <a:buFont typeface="Arial" panose="020B0604020202020204" pitchFamily="34" charset="0"/>
              <a:buChar char="–"/>
            </a:pPr>
            <a:r>
              <a:rPr lang="en-US" sz="1800" dirty="0">
                <a:solidFill>
                  <a:srgbClr val="000000"/>
                </a:solidFill>
                <a:latin typeface="+mn-lt"/>
              </a:rPr>
              <a:t>The value of</a:t>
            </a:r>
            <a:endParaRPr lang="en-US" sz="1800" dirty="0">
              <a:latin typeface="+mn-lt"/>
            </a:endParaRPr>
          </a:p>
        </p:txBody>
      </p:sp>
      <p:graphicFrame>
        <p:nvGraphicFramePr>
          <p:cNvPr id="33" name="Object 32" descr="alpha"/>
          <p:cNvGraphicFramePr>
            <a:graphicFrameLocks noChangeAspect="1"/>
          </p:cNvGraphicFramePr>
          <p:nvPr>
            <p:extLst>
              <p:ext uri="{D42A27DB-BD31-4B8C-83A1-F6EECF244321}">
                <p14:modId xmlns:p14="http://schemas.microsoft.com/office/powerpoint/2010/main" val="738860936"/>
              </p:ext>
            </p:extLst>
          </p:nvPr>
        </p:nvGraphicFramePr>
        <p:xfrm>
          <a:off x="2610739" y="3325630"/>
          <a:ext cx="199422" cy="178430"/>
        </p:xfrm>
        <a:graphic>
          <a:graphicData uri="http://schemas.openxmlformats.org/presentationml/2006/ole">
            <mc:AlternateContent xmlns:mc="http://schemas.openxmlformats.org/markup-compatibility/2006">
              <mc:Choice xmlns:v="urn:schemas-microsoft-com:vml" Requires="v">
                <p:oleObj spid="_x0000_s8082" name="Equation" r:id="rId9" imgW="241200" imgH="215640" progId="Equation.DSMT4">
                  <p:embed/>
                </p:oleObj>
              </mc:Choice>
              <mc:Fallback>
                <p:oleObj name="Equation" r:id="rId9" imgW="241200" imgH="215640" progId="Equation.DSMT4">
                  <p:embed/>
                  <p:pic>
                    <p:nvPicPr>
                      <p:cNvPr id="0" name=""/>
                      <p:cNvPicPr/>
                      <p:nvPr/>
                    </p:nvPicPr>
                    <p:blipFill>
                      <a:blip r:embed="rId10"/>
                      <a:stretch>
                        <a:fillRect/>
                      </a:stretch>
                    </p:blipFill>
                    <p:spPr>
                      <a:xfrm>
                        <a:off x="2610739" y="3325630"/>
                        <a:ext cx="199422" cy="178430"/>
                      </a:xfrm>
                      <a:prstGeom prst="rect">
                        <a:avLst/>
                      </a:prstGeom>
                    </p:spPr>
                  </p:pic>
                </p:oleObj>
              </mc:Fallback>
            </mc:AlternateContent>
          </a:graphicData>
        </a:graphic>
      </p:graphicFrame>
      <p:sp>
        <p:nvSpPr>
          <p:cNvPr id="19" name="Content Placeholder 18"/>
          <p:cNvSpPr>
            <a:spLocks noGrp="1"/>
          </p:cNvSpPr>
          <p:nvPr>
            <p:ph type="body" idx="5"/>
          </p:nvPr>
        </p:nvSpPr>
        <p:spPr>
          <a:xfrm>
            <a:off x="2906300" y="3260923"/>
            <a:ext cx="5780500" cy="308035"/>
          </a:xfrm>
        </p:spPr>
        <p:txBody>
          <a:bodyPr/>
          <a:lstStyle/>
          <a:p>
            <a:pPr marL="0" indent="0">
              <a:spcBef>
                <a:spcPts val="0"/>
              </a:spcBef>
              <a:buNone/>
            </a:pPr>
            <a:r>
              <a:rPr lang="en-US" sz="1800" dirty="0">
                <a:solidFill>
                  <a:srgbClr val="000000"/>
                </a:solidFill>
                <a:latin typeface="+mn-lt"/>
              </a:rPr>
              <a:t>can be controlled. Common values </a:t>
            </a:r>
            <a:r>
              <a:rPr lang="en-US" sz="1800" dirty="0" smtClean="0">
                <a:solidFill>
                  <a:srgbClr val="000000"/>
                </a:solidFill>
                <a:latin typeface="+mn-lt"/>
              </a:rPr>
              <a:t>are </a:t>
            </a:r>
            <a:r>
              <a:rPr lang="en-US" sz="1800" dirty="0">
                <a:solidFill>
                  <a:srgbClr val="000000"/>
                </a:solidFill>
                <a:latin typeface="+mn-lt"/>
              </a:rPr>
              <a:t>0.01</a:t>
            </a:r>
            <a:r>
              <a:rPr lang="en-US" sz="1800" dirty="0" smtClean="0">
                <a:solidFill>
                  <a:srgbClr val="000000"/>
                </a:solidFill>
                <a:latin typeface="+mn-lt"/>
              </a:rPr>
              <a:t>, </a:t>
            </a:r>
            <a:r>
              <a:rPr lang="en-US" sz="1800" dirty="0">
                <a:solidFill>
                  <a:srgbClr val="000000"/>
                </a:solidFill>
                <a:latin typeface="+mn-lt"/>
              </a:rPr>
              <a:t>0.05, </a:t>
            </a:r>
            <a:r>
              <a:rPr lang="en-US" sz="1800" dirty="0" smtClean="0">
                <a:solidFill>
                  <a:srgbClr val="000000"/>
                </a:solidFill>
                <a:latin typeface="+mn-lt"/>
              </a:rPr>
              <a:t>or</a:t>
            </a:r>
            <a:endParaRPr lang="en-US" sz="1800" dirty="0">
              <a:latin typeface="+mn-lt"/>
            </a:endParaRPr>
          </a:p>
        </p:txBody>
      </p:sp>
      <p:sp>
        <p:nvSpPr>
          <p:cNvPr id="20" name="Content Placeholder 19"/>
          <p:cNvSpPr>
            <a:spLocks noGrp="1"/>
          </p:cNvSpPr>
          <p:nvPr>
            <p:ph type="body" idx="6"/>
          </p:nvPr>
        </p:nvSpPr>
        <p:spPr>
          <a:xfrm>
            <a:off x="1209217" y="3613463"/>
            <a:ext cx="609644" cy="290968"/>
          </a:xfrm>
        </p:spPr>
        <p:txBody>
          <a:bodyPr/>
          <a:lstStyle/>
          <a:p>
            <a:pPr marL="0" indent="0">
              <a:spcBef>
                <a:spcPts val="0"/>
              </a:spcBef>
              <a:buNone/>
            </a:pPr>
            <a:r>
              <a:rPr lang="en-US" sz="1800" dirty="0" smtClean="0">
                <a:solidFill>
                  <a:srgbClr val="000000"/>
                </a:solidFill>
                <a:latin typeface="+mn-lt"/>
              </a:rPr>
              <a:t>0.10.</a:t>
            </a:r>
            <a:endParaRPr lang="en-US" sz="1800" dirty="0">
              <a:latin typeface="+mn-lt"/>
            </a:endParaRPr>
          </a:p>
        </p:txBody>
      </p:sp>
      <p:sp>
        <p:nvSpPr>
          <p:cNvPr id="21" name="Content Placeholder 20"/>
          <p:cNvSpPr>
            <a:spLocks noGrp="1"/>
          </p:cNvSpPr>
          <p:nvPr>
            <p:ph type="body" idx="7"/>
          </p:nvPr>
        </p:nvSpPr>
        <p:spPr>
          <a:xfrm>
            <a:off x="457200" y="3948227"/>
            <a:ext cx="8229600" cy="486700"/>
          </a:xfrm>
        </p:spPr>
        <p:txBody>
          <a:bodyPr/>
          <a:lstStyle/>
          <a:p>
            <a:pPr marL="255588" lvl="0" indent="-255588">
              <a:buSzPct val="100000"/>
            </a:pPr>
            <a:r>
              <a:rPr lang="en-US" sz="1800" dirty="0">
                <a:solidFill>
                  <a:srgbClr val="000000"/>
                </a:solidFill>
                <a:latin typeface="+mn-lt"/>
              </a:rPr>
              <a:t>The probability of making a Type </a:t>
            </a:r>
            <a:r>
              <a:rPr lang="en-US" sz="1800" dirty="0" smtClean="0">
                <a:solidFill>
                  <a:srgbClr val="000000"/>
                </a:solidFill>
                <a:latin typeface="Times New Roman" panose="02020603050405020304" pitchFamily="18" charset="0"/>
                <a:cs typeface="Times New Roman" panose="02020603050405020304" pitchFamily="18" charset="0"/>
              </a:rPr>
              <a:t>Ⅱ</a:t>
            </a:r>
            <a:r>
              <a:rPr lang="en-US" sz="1800" dirty="0" smtClean="0">
                <a:solidFill>
                  <a:srgbClr val="000000"/>
                </a:solidFill>
                <a:latin typeface="+mn-lt"/>
              </a:rPr>
              <a:t> </a:t>
            </a:r>
            <a:r>
              <a:rPr lang="en-US" sz="1800" dirty="0">
                <a:solidFill>
                  <a:srgbClr val="000000"/>
                </a:solidFill>
                <a:latin typeface="+mn-lt"/>
              </a:rPr>
              <a:t>error</a:t>
            </a:r>
          </a:p>
        </p:txBody>
      </p:sp>
      <p:graphicFrame>
        <p:nvGraphicFramePr>
          <p:cNvPr id="34" name="Object 33" descr="= beta = P left parenthesis not rejecting H sub 0 vertical bar H sub 0 is false right parenthesis"/>
          <p:cNvGraphicFramePr>
            <a:graphicFrameLocks noChangeAspect="1"/>
          </p:cNvGraphicFramePr>
          <p:nvPr>
            <p:extLst>
              <p:ext uri="{D42A27DB-BD31-4B8C-83A1-F6EECF244321}">
                <p14:modId xmlns:p14="http://schemas.microsoft.com/office/powerpoint/2010/main" val="803387236"/>
              </p:ext>
            </p:extLst>
          </p:nvPr>
        </p:nvGraphicFramePr>
        <p:xfrm>
          <a:off x="746635" y="4460242"/>
          <a:ext cx="3673554" cy="286251"/>
        </p:xfrm>
        <a:graphic>
          <a:graphicData uri="http://schemas.openxmlformats.org/presentationml/2006/ole">
            <mc:AlternateContent xmlns:mc="http://schemas.openxmlformats.org/markup-compatibility/2006">
              <mc:Choice xmlns:v="urn:schemas-microsoft-com:vml" Requires="v">
                <p:oleObj spid="_x0000_s8083" name="Equation" r:id="rId11" imgW="4889160" imgH="380880" progId="Equation.DSMT4">
                  <p:embed/>
                </p:oleObj>
              </mc:Choice>
              <mc:Fallback>
                <p:oleObj name="Equation" r:id="rId11" imgW="4889160" imgH="380880" progId="Equation.DSMT4">
                  <p:embed/>
                  <p:pic>
                    <p:nvPicPr>
                      <p:cNvPr id="0" name=""/>
                      <p:cNvPicPr/>
                      <p:nvPr/>
                    </p:nvPicPr>
                    <p:blipFill>
                      <a:blip r:embed="rId12"/>
                      <a:stretch>
                        <a:fillRect/>
                      </a:stretch>
                    </p:blipFill>
                    <p:spPr>
                      <a:xfrm>
                        <a:off x="746635" y="4460242"/>
                        <a:ext cx="3673554" cy="286251"/>
                      </a:xfrm>
                      <a:prstGeom prst="rect">
                        <a:avLst/>
                      </a:prstGeom>
                    </p:spPr>
                  </p:pic>
                </p:oleObj>
              </mc:Fallback>
            </mc:AlternateContent>
          </a:graphicData>
        </a:graphic>
      </p:graphicFrame>
      <p:sp>
        <p:nvSpPr>
          <p:cNvPr id="22" name="Content Placeholder 21"/>
          <p:cNvSpPr>
            <a:spLocks noGrp="1"/>
          </p:cNvSpPr>
          <p:nvPr>
            <p:ph type="body" idx="8"/>
          </p:nvPr>
        </p:nvSpPr>
        <p:spPr>
          <a:xfrm>
            <a:off x="457200" y="4791686"/>
            <a:ext cx="2067339" cy="367085"/>
          </a:xfrm>
        </p:spPr>
        <p:txBody>
          <a:bodyPr/>
          <a:lstStyle/>
          <a:p>
            <a:pPr marL="740664" indent="-283464">
              <a:spcBef>
                <a:spcPts val="600"/>
              </a:spcBef>
              <a:buSzPct val="100000"/>
              <a:buFont typeface="Arial" panose="020B0604020202020204" pitchFamily="34" charset="0"/>
              <a:buChar char="–"/>
            </a:pPr>
            <a:r>
              <a:rPr lang="en-US" sz="1800" dirty="0">
                <a:solidFill>
                  <a:srgbClr val="000000"/>
                </a:solidFill>
                <a:latin typeface="+mn-lt"/>
              </a:rPr>
              <a:t>The value of</a:t>
            </a:r>
            <a:endParaRPr lang="en-US" sz="1800" dirty="0">
              <a:latin typeface="+mn-lt"/>
            </a:endParaRPr>
          </a:p>
        </p:txBody>
      </p:sp>
      <p:graphicFrame>
        <p:nvGraphicFramePr>
          <p:cNvPr id="35" name="Object 34" descr="1 minus beta"/>
          <p:cNvGraphicFramePr>
            <a:graphicFrameLocks noChangeAspect="1"/>
          </p:cNvGraphicFramePr>
          <p:nvPr>
            <p:extLst>
              <p:ext uri="{D42A27DB-BD31-4B8C-83A1-F6EECF244321}">
                <p14:modId xmlns:p14="http://schemas.microsoft.com/office/powerpoint/2010/main" val="2485698497"/>
              </p:ext>
            </p:extLst>
          </p:nvPr>
        </p:nvGraphicFramePr>
        <p:xfrm>
          <a:off x="2610977" y="4890808"/>
          <a:ext cx="458002" cy="248085"/>
        </p:xfrm>
        <a:graphic>
          <a:graphicData uri="http://schemas.openxmlformats.org/presentationml/2006/ole">
            <mc:AlternateContent xmlns:mc="http://schemas.openxmlformats.org/markup-compatibility/2006">
              <mc:Choice xmlns:v="urn:schemas-microsoft-com:vml" Requires="v">
                <p:oleObj spid="_x0000_s8084" name="Equation" r:id="rId13" imgW="609480" imgH="330120" progId="Equation.DSMT4">
                  <p:embed/>
                </p:oleObj>
              </mc:Choice>
              <mc:Fallback>
                <p:oleObj name="Equation" r:id="rId13" imgW="609480" imgH="330120" progId="Equation.DSMT4">
                  <p:embed/>
                  <p:pic>
                    <p:nvPicPr>
                      <p:cNvPr id="0" name=""/>
                      <p:cNvPicPr/>
                      <p:nvPr/>
                    </p:nvPicPr>
                    <p:blipFill>
                      <a:blip r:embed="rId14"/>
                      <a:stretch>
                        <a:fillRect/>
                      </a:stretch>
                    </p:blipFill>
                    <p:spPr>
                      <a:xfrm>
                        <a:off x="2610977" y="4890808"/>
                        <a:ext cx="458002" cy="248085"/>
                      </a:xfrm>
                      <a:prstGeom prst="rect">
                        <a:avLst/>
                      </a:prstGeom>
                    </p:spPr>
                  </p:pic>
                </p:oleObj>
              </mc:Fallback>
            </mc:AlternateContent>
          </a:graphicData>
        </a:graphic>
      </p:graphicFrame>
      <p:sp>
        <p:nvSpPr>
          <p:cNvPr id="23" name="Content Placeholder 22"/>
          <p:cNvSpPr>
            <a:spLocks noGrp="1"/>
          </p:cNvSpPr>
          <p:nvPr>
            <p:ph type="body" idx="9"/>
          </p:nvPr>
        </p:nvSpPr>
        <p:spPr>
          <a:xfrm>
            <a:off x="3155417" y="4863910"/>
            <a:ext cx="3687417" cy="304800"/>
          </a:xfrm>
        </p:spPr>
        <p:txBody>
          <a:bodyPr/>
          <a:lstStyle/>
          <a:p>
            <a:pPr marL="0" lvl="0" indent="0">
              <a:spcBef>
                <a:spcPts val="0"/>
              </a:spcBef>
              <a:buSzPts val="2000"/>
              <a:buNone/>
            </a:pPr>
            <a:r>
              <a:rPr lang="en-US" sz="1800" dirty="0">
                <a:solidFill>
                  <a:srgbClr val="000000"/>
                </a:solidFill>
                <a:latin typeface="+mn-lt"/>
              </a:rPr>
              <a:t>is called the </a:t>
            </a:r>
            <a:r>
              <a:rPr lang="en-US" sz="1800" b="1" dirty="0">
                <a:solidFill>
                  <a:srgbClr val="000000"/>
                </a:solidFill>
                <a:latin typeface="+mn-lt"/>
              </a:rPr>
              <a:t>power of the test</a:t>
            </a:r>
            <a:endParaRPr lang="en-US" sz="1800" dirty="0">
              <a:latin typeface="+mn-lt"/>
            </a:endParaRPr>
          </a:p>
        </p:txBody>
      </p:sp>
      <p:graphicFrame>
        <p:nvGraphicFramePr>
          <p:cNvPr id="36" name="Object 35" descr="= P left parenthesis rejecting H sub 0 vertical bar H sub 0 is false."/>
          <p:cNvGraphicFramePr>
            <a:graphicFrameLocks noChangeAspect="1"/>
          </p:cNvGraphicFramePr>
          <p:nvPr>
            <p:extLst>
              <p:ext uri="{D42A27DB-BD31-4B8C-83A1-F6EECF244321}">
                <p14:modId xmlns:p14="http://schemas.microsoft.com/office/powerpoint/2010/main" val="3469516113"/>
              </p:ext>
            </p:extLst>
          </p:nvPr>
        </p:nvGraphicFramePr>
        <p:xfrm>
          <a:off x="1209217" y="5203964"/>
          <a:ext cx="2938843" cy="286251"/>
        </p:xfrm>
        <a:graphic>
          <a:graphicData uri="http://schemas.openxmlformats.org/presentationml/2006/ole">
            <mc:AlternateContent xmlns:mc="http://schemas.openxmlformats.org/markup-compatibility/2006">
              <mc:Choice xmlns:v="urn:schemas-microsoft-com:vml" Requires="v">
                <p:oleObj spid="_x0000_s8085" name="Equation" r:id="rId15" imgW="3911400" imgH="380880" progId="Equation.DSMT4">
                  <p:embed/>
                </p:oleObj>
              </mc:Choice>
              <mc:Fallback>
                <p:oleObj name="Equation" r:id="rId15" imgW="3911400" imgH="380880" progId="Equation.DSMT4">
                  <p:embed/>
                  <p:pic>
                    <p:nvPicPr>
                      <p:cNvPr id="0" name=""/>
                      <p:cNvPicPr/>
                      <p:nvPr/>
                    </p:nvPicPr>
                    <p:blipFill>
                      <a:blip r:embed="rId16"/>
                      <a:stretch>
                        <a:fillRect/>
                      </a:stretch>
                    </p:blipFill>
                    <p:spPr>
                      <a:xfrm>
                        <a:off x="1209217" y="5203964"/>
                        <a:ext cx="2938843" cy="286251"/>
                      </a:xfrm>
                      <a:prstGeom prst="rect">
                        <a:avLst/>
                      </a:prstGeom>
                    </p:spPr>
                  </p:pic>
                </p:oleObj>
              </mc:Fallback>
            </mc:AlternateContent>
          </a:graphicData>
        </a:graphic>
      </p:graphicFrame>
      <p:sp>
        <p:nvSpPr>
          <p:cNvPr id="24" name="Content Placeholder 23"/>
          <p:cNvSpPr>
            <a:spLocks noGrp="1"/>
          </p:cNvSpPr>
          <p:nvPr>
            <p:ph type="body" idx="13"/>
          </p:nvPr>
        </p:nvSpPr>
        <p:spPr>
          <a:xfrm>
            <a:off x="457200" y="5525469"/>
            <a:ext cx="2067339" cy="365798"/>
          </a:xfrm>
        </p:spPr>
        <p:txBody>
          <a:bodyPr/>
          <a:lstStyle/>
          <a:p>
            <a:pPr marL="740664" indent="-283464">
              <a:spcBef>
                <a:spcPts val="600"/>
              </a:spcBef>
              <a:buSzPct val="100000"/>
              <a:buFont typeface="Arial" panose="020B0604020202020204" pitchFamily="34" charset="0"/>
              <a:buChar char="–"/>
            </a:pPr>
            <a:r>
              <a:rPr lang="en-US" sz="1800" dirty="0">
                <a:solidFill>
                  <a:srgbClr val="000000"/>
                </a:solidFill>
                <a:latin typeface="+mn-lt"/>
              </a:rPr>
              <a:t>The value of</a:t>
            </a:r>
            <a:endParaRPr lang="en-US" sz="1800" dirty="0">
              <a:latin typeface="+mn-lt"/>
            </a:endParaRPr>
          </a:p>
        </p:txBody>
      </p:sp>
      <p:graphicFrame>
        <p:nvGraphicFramePr>
          <p:cNvPr id="37" name="Object 36" descr="beta"/>
          <p:cNvGraphicFramePr>
            <a:graphicFrameLocks noChangeAspect="1"/>
          </p:cNvGraphicFramePr>
          <p:nvPr>
            <p:extLst>
              <p:ext uri="{D42A27DB-BD31-4B8C-83A1-F6EECF244321}">
                <p14:modId xmlns:p14="http://schemas.microsoft.com/office/powerpoint/2010/main" val="1310307817"/>
              </p:ext>
            </p:extLst>
          </p:nvPr>
        </p:nvGraphicFramePr>
        <p:xfrm>
          <a:off x="2605415" y="5630210"/>
          <a:ext cx="209917" cy="272893"/>
        </p:xfrm>
        <a:graphic>
          <a:graphicData uri="http://schemas.openxmlformats.org/presentationml/2006/ole">
            <mc:AlternateContent xmlns:mc="http://schemas.openxmlformats.org/markup-compatibility/2006">
              <mc:Choice xmlns:v="urn:schemas-microsoft-com:vml" Requires="v">
                <p:oleObj spid="_x0000_s8086" name="Equation" r:id="rId17" imgW="253800" imgH="330120" progId="Equation.DSMT4">
                  <p:embed/>
                </p:oleObj>
              </mc:Choice>
              <mc:Fallback>
                <p:oleObj name="Equation" r:id="rId17" imgW="253800" imgH="330120" progId="Equation.DSMT4">
                  <p:embed/>
                  <p:pic>
                    <p:nvPicPr>
                      <p:cNvPr id="0" name=""/>
                      <p:cNvPicPr/>
                      <p:nvPr/>
                    </p:nvPicPr>
                    <p:blipFill>
                      <a:blip r:embed="rId18"/>
                      <a:stretch>
                        <a:fillRect/>
                      </a:stretch>
                    </p:blipFill>
                    <p:spPr>
                      <a:xfrm>
                        <a:off x="2605415" y="5630210"/>
                        <a:ext cx="209917" cy="272893"/>
                      </a:xfrm>
                      <a:prstGeom prst="rect">
                        <a:avLst/>
                      </a:prstGeom>
                    </p:spPr>
                  </p:pic>
                </p:oleObj>
              </mc:Fallback>
            </mc:AlternateContent>
          </a:graphicData>
        </a:graphic>
      </p:graphicFrame>
      <p:sp>
        <p:nvSpPr>
          <p:cNvPr id="25" name="Content Placeholder 24"/>
          <p:cNvSpPr>
            <a:spLocks noGrp="1"/>
          </p:cNvSpPr>
          <p:nvPr>
            <p:ph type="body" idx="14"/>
          </p:nvPr>
        </p:nvSpPr>
        <p:spPr>
          <a:xfrm>
            <a:off x="2916239" y="5596406"/>
            <a:ext cx="5382935" cy="304800"/>
          </a:xfrm>
        </p:spPr>
        <p:txBody>
          <a:bodyPr/>
          <a:lstStyle/>
          <a:p>
            <a:pPr marL="0" indent="0">
              <a:spcBef>
                <a:spcPts val="0"/>
              </a:spcBef>
              <a:buNone/>
            </a:pPr>
            <a:r>
              <a:rPr lang="en-US" sz="1800" dirty="0">
                <a:solidFill>
                  <a:srgbClr val="000000"/>
                </a:solidFill>
                <a:latin typeface="+mn-lt"/>
              </a:rPr>
              <a:t>cannot be specified in advance and depends on the</a:t>
            </a:r>
            <a:endParaRPr lang="en-US" sz="1800" dirty="0">
              <a:latin typeface="+mn-lt"/>
            </a:endParaRPr>
          </a:p>
        </p:txBody>
      </p:sp>
      <p:sp>
        <p:nvSpPr>
          <p:cNvPr id="26" name="Content Placeholder 25"/>
          <p:cNvSpPr>
            <a:spLocks noGrp="1"/>
          </p:cNvSpPr>
          <p:nvPr>
            <p:ph type="body" idx="15"/>
          </p:nvPr>
        </p:nvSpPr>
        <p:spPr>
          <a:xfrm>
            <a:off x="1209217" y="5953165"/>
            <a:ext cx="4694626" cy="304800"/>
          </a:xfrm>
        </p:spPr>
        <p:txBody>
          <a:bodyPr/>
          <a:lstStyle/>
          <a:p>
            <a:pPr marL="0" lvl="0" indent="0">
              <a:spcBef>
                <a:spcPts val="0"/>
              </a:spcBef>
              <a:buSzPts val="2000"/>
              <a:buNone/>
            </a:pPr>
            <a:r>
              <a:rPr lang="en-US" sz="1800" dirty="0">
                <a:solidFill>
                  <a:srgbClr val="000000"/>
                </a:solidFill>
                <a:latin typeface="+mn-lt"/>
              </a:rPr>
              <a:t>value of the (unknown) population parameter.</a:t>
            </a:r>
            <a:endParaRPr lang="en-US" sz="1800" dirty="0">
              <a:latin typeface="+mn-lt"/>
            </a:endParaRPr>
          </a:p>
        </p:txBody>
      </p:sp>
    </p:spTree>
    <p:extLst>
      <p:ext uri="{BB962C8B-B14F-4D97-AF65-F5344CB8AC3E}">
        <p14:creationId xmlns:p14="http://schemas.microsoft.com/office/powerpoint/2010/main" val="355890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Example 7.3: How </a:t>
            </a:r>
            <a:r>
              <a:rPr lang="en-US" i="1" dirty="0">
                <a:latin typeface="+mj-lt"/>
              </a:rPr>
              <a:t>β</a:t>
            </a:r>
            <a:r>
              <a:rPr lang="en-US" dirty="0">
                <a:latin typeface="+mj-lt"/>
              </a:rPr>
              <a:t> Depends on the True Population Mean</a:t>
            </a:r>
          </a:p>
        </p:txBody>
      </p:sp>
      <p:sp>
        <p:nvSpPr>
          <p:cNvPr id="9" name="Content Placeholder 8"/>
          <p:cNvSpPr>
            <a:spLocks noGrp="1"/>
          </p:cNvSpPr>
          <p:nvPr>
            <p:ph type="body" idx="1"/>
          </p:nvPr>
        </p:nvSpPr>
        <p:spPr>
          <a:xfrm>
            <a:off x="457200" y="1600201"/>
            <a:ext cx="8229600" cy="526774"/>
          </a:xfrm>
        </p:spPr>
        <p:txBody>
          <a:bodyPr/>
          <a:lstStyle/>
          <a:p>
            <a:pPr marL="256032" lvl="0" indent="-256032">
              <a:buSzPct val="100000"/>
            </a:pPr>
            <a:r>
              <a:rPr lang="en-US" sz="2000" dirty="0">
                <a:solidFill>
                  <a:srgbClr val="000000"/>
                </a:solidFill>
                <a:latin typeface="+mn-lt"/>
              </a:rPr>
              <a:t>In the CadSoft example:</a:t>
            </a:r>
          </a:p>
        </p:txBody>
      </p:sp>
      <p:graphicFrame>
        <p:nvGraphicFramePr>
          <p:cNvPr id="23" name="Object 22" descr="H sub 0, mean response time is greater than or equal to 25. H sub 1, mean response time is less than 25."/>
          <p:cNvGraphicFramePr>
            <a:graphicFrameLocks noChangeAspect="1"/>
          </p:cNvGraphicFramePr>
          <p:nvPr>
            <p:extLst>
              <p:ext uri="{D42A27DB-BD31-4B8C-83A1-F6EECF244321}">
                <p14:modId xmlns:p14="http://schemas.microsoft.com/office/powerpoint/2010/main" val="1161798214"/>
              </p:ext>
            </p:extLst>
          </p:nvPr>
        </p:nvGraphicFramePr>
        <p:xfrm>
          <a:off x="1726488" y="2184884"/>
          <a:ext cx="3274711" cy="314876"/>
        </p:xfrm>
        <a:graphic>
          <a:graphicData uri="http://schemas.openxmlformats.org/presentationml/2006/ole">
            <mc:AlternateContent xmlns:mc="http://schemas.openxmlformats.org/markup-compatibility/2006">
              <mc:Choice xmlns:v="urn:schemas-microsoft-com:vml" Requires="v">
                <p:oleObj spid="_x0000_s8633" name="Equation" r:id="rId3" imgW="3962160" imgH="380880" progId="Equation.DSMT4">
                  <p:embed/>
                </p:oleObj>
              </mc:Choice>
              <mc:Fallback>
                <p:oleObj name="Equation" r:id="rId3" imgW="3962160" imgH="380880" progId="Equation.DSMT4">
                  <p:embed/>
                  <p:pic>
                    <p:nvPicPr>
                      <p:cNvPr id="0" name=""/>
                      <p:cNvPicPr/>
                      <p:nvPr/>
                    </p:nvPicPr>
                    <p:blipFill>
                      <a:blip r:embed="rId4"/>
                      <a:stretch>
                        <a:fillRect/>
                      </a:stretch>
                    </p:blipFill>
                    <p:spPr>
                      <a:xfrm>
                        <a:off x="1726488" y="2184884"/>
                        <a:ext cx="3274711" cy="314876"/>
                      </a:xfrm>
                      <a:prstGeom prst="rect">
                        <a:avLst/>
                      </a:prstGeom>
                    </p:spPr>
                  </p:pic>
                </p:oleObj>
              </mc:Fallback>
            </mc:AlternateContent>
          </a:graphicData>
        </a:graphic>
      </p:graphicFrame>
      <p:graphicFrame>
        <p:nvGraphicFramePr>
          <p:cNvPr id="24" name="Object 23" descr="H sub 1 colon mean response time is less than 25."/>
          <p:cNvGraphicFramePr>
            <a:graphicFrameLocks noChangeAspect="1"/>
          </p:cNvGraphicFramePr>
          <p:nvPr>
            <p:extLst>
              <p:ext uri="{D42A27DB-BD31-4B8C-83A1-F6EECF244321}">
                <p14:modId xmlns:p14="http://schemas.microsoft.com/office/powerpoint/2010/main" val="2052143379"/>
              </p:ext>
            </p:extLst>
          </p:nvPr>
        </p:nvGraphicFramePr>
        <p:xfrm>
          <a:off x="1726488" y="2557669"/>
          <a:ext cx="3253719" cy="314876"/>
        </p:xfrm>
        <a:graphic>
          <a:graphicData uri="http://schemas.openxmlformats.org/presentationml/2006/ole">
            <mc:AlternateContent xmlns:mc="http://schemas.openxmlformats.org/markup-compatibility/2006">
              <mc:Choice xmlns:v="urn:schemas-microsoft-com:vml" Requires="v">
                <p:oleObj spid="_x0000_s8634" name="Equation" r:id="rId5" imgW="3936960" imgH="380880" progId="Equation.DSMT4">
                  <p:embed/>
                </p:oleObj>
              </mc:Choice>
              <mc:Fallback>
                <p:oleObj name="Equation" r:id="rId5" imgW="3936960" imgH="380880" progId="Equation.DSMT4">
                  <p:embed/>
                  <p:pic>
                    <p:nvPicPr>
                      <p:cNvPr id="0" name=""/>
                      <p:cNvPicPr/>
                      <p:nvPr/>
                    </p:nvPicPr>
                    <p:blipFill>
                      <a:blip r:embed="rId6"/>
                      <a:stretch>
                        <a:fillRect/>
                      </a:stretch>
                    </p:blipFill>
                    <p:spPr>
                      <a:xfrm>
                        <a:off x="1726488" y="2557669"/>
                        <a:ext cx="3253719" cy="314876"/>
                      </a:xfrm>
                      <a:prstGeom prst="rect">
                        <a:avLst/>
                      </a:prstGeom>
                    </p:spPr>
                  </p:pic>
                </p:oleObj>
              </mc:Fallback>
            </mc:AlternateContent>
          </a:graphicData>
        </a:graphic>
      </p:graphicFrame>
      <p:sp>
        <p:nvSpPr>
          <p:cNvPr id="10" name="Content Placeholder 9"/>
          <p:cNvSpPr>
            <a:spLocks noGrp="1"/>
          </p:cNvSpPr>
          <p:nvPr>
            <p:ph type="body" idx="2"/>
          </p:nvPr>
        </p:nvSpPr>
        <p:spPr>
          <a:xfrm>
            <a:off x="457200" y="2930454"/>
            <a:ext cx="8229600" cy="410818"/>
          </a:xfrm>
        </p:spPr>
        <p:txBody>
          <a:bodyPr/>
          <a:lstStyle/>
          <a:p>
            <a:pPr marL="739775" lvl="0" indent="-282575">
              <a:spcBef>
                <a:spcPts val="600"/>
              </a:spcBef>
              <a:buSzPct val="100000"/>
              <a:buFont typeface="Arial"/>
              <a:buChar char="–"/>
            </a:pPr>
            <a:r>
              <a:rPr lang="en-US" sz="2000" dirty="0">
                <a:solidFill>
                  <a:srgbClr val="000000"/>
                </a:solidFill>
                <a:latin typeface="+mn-lt"/>
              </a:rPr>
              <a:t>If the true mean is 15, then the sample mean will </a:t>
            </a:r>
            <a:r>
              <a:rPr lang="en-US" sz="2000" dirty="0" smtClean="0">
                <a:solidFill>
                  <a:srgbClr val="000000"/>
                </a:solidFill>
                <a:latin typeface="+mn-lt"/>
              </a:rPr>
              <a:t>most likely be</a:t>
            </a:r>
            <a:endParaRPr lang="en-US" sz="2000" dirty="0">
              <a:latin typeface="+mn-lt"/>
            </a:endParaRPr>
          </a:p>
        </p:txBody>
      </p:sp>
      <p:sp>
        <p:nvSpPr>
          <p:cNvPr id="11" name="Content Placeholder 10"/>
          <p:cNvSpPr>
            <a:spLocks noGrp="1"/>
          </p:cNvSpPr>
          <p:nvPr>
            <p:ph type="body" idx="3"/>
          </p:nvPr>
        </p:nvSpPr>
        <p:spPr>
          <a:xfrm>
            <a:off x="1209068" y="3399181"/>
            <a:ext cx="3771140" cy="320537"/>
          </a:xfrm>
        </p:spPr>
        <p:txBody>
          <a:bodyPr/>
          <a:lstStyle/>
          <a:p>
            <a:pPr marL="0" lvl="0" indent="0">
              <a:spcBef>
                <a:spcPts val="0"/>
              </a:spcBef>
              <a:buSzPts val="2400"/>
              <a:buNone/>
            </a:pPr>
            <a:r>
              <a:rPr lang="en-US" sz="2000" dirty="0" smtClean="0">
                <a:solidFill>
                  <a:srgbClr val="000000"/>
                </a:solidFill>
                <a:latin typeface="+mn-lt"/>
              </a:rPr>
              <a:t>less </a:t>
            </a:r>
            <a:r>
              <a:rPr lang="en-US" sz="2000" dirty="0">
                <a:solidFill>
                  <a:srgbClr val="000000"/>
                </a:solidFill>
                <a:latin typeface="+mn-lt"/>
              </a:rPr>
              <a:t>than 25, leading us to reject</a:t>
            </a:r>
            <a:endParaRPr lang="en-US" sz="2000" dirty="0">
              <a:latin typeface="+mn-lt"/>
            </a:endParaRPr>
          </a:p>
        </p:txBody>
      </p:sp>
      <p:graphicFrame>
        <p:nvGraphicFramePr>
          <p:cNvPr id="25" name="Object 24" descr="H sub 0."/>
          <p:cNvGraphicFramePr>
            <a:graphicFrameLocks noChangeAspect="1"/>
          </p:cNvGraphicFramePr>
          <p:nvPr>
            <p:extLst>
              <p:ext uri="{D42A27DB-BD31-4B8C-83A1-F6EECF244321}">
                <p14:modId xmlns:p14="http://schemas.microsoft.com/office/powerpoint/2010/main" val="3667068911"/>
              </p:ext>
            </p:extLst>
          </p:nvPr>
        </p:nvGraphicFramePr>
        <p:xfrm>
          <a:off x="5077711" y="3424720"/>
          <a:ext cx="367355" cy="314876"/>
        </p:xfrm>
        <a:graphic>
          <a:graphicData uri="http://schemas.openxmlformats.org/presentationml/2006/ole">
            <mc:AlternateContent xmlns:mc="http://schemas.openxmlformats.org/markup-compatibility/2006">
              <mc:Choice xmlns:v="urn:schemas-microsoft-com:vml" Requires="v">
                <p:oleObj spid="_x0000_s8635" name="Equation" r:id="rId7" imgW="444240" imgH="380880" progId="Equation.DSMT4">
                  <p:embed/>
                </p:oleObj>
              </mc:Choice>
              <mc:Fallback>
                <p:oleObj name="Equation" r:id="rId7" imgW="444240" imgH="380880" progId="Equation.DSMT4">
                  <p:embed/>
                  <p:pic>
                    <p:nvPicPr>
                      <p:cNvPr id="0" name=""/>
                      <p:cNvPicPr/>
                      <p:nvPr/>
                    </p:nvPicPr>
                    <p:blipFill>
                      <a:blip r:embed="rId8"/>
                      <a:stretch>
                        <a:fillRect/>
                      </a:stretch>
                    </p:blipFill>
                    <p:spPr>
                      <a:xfrm>
                        <a:off x="5077711" y="3424720"/>
                        <a:ext cx="367355" cy="314876"/>
                      </a:xfrm>
                      <a:prstGeom prst="rect">
                        <a:avLst/>
                      </a:prstGeom>
                    </p:spPr>
                  </p:pic>
                </p:oleObj>
              </mc:Fallback>
            </mc:AlternateContent>
          </a:graphicData>
        </a:graphic>
      </p:graphicFrame>
      <p:sp>
        <p:nvSpPr>
          <p:cNvPr id="12" name="Content Placeholder 11"/>
          <p:cNvSpPr>
            <a:spLocks noGrp="1"/>
          </p:cNvSpPr>
          <p:nvPr>
            <p:ph type="body" idx="4"/>
          </p:nvPr>
        </p:nvSpPr>
        <p:spPr>
          <a:xfrm>
            <a:off x="457200" y="3771966"/>
            <a:ext cx="8229600" cy="405443"/>
          </a:xfrm>
        </p:spPr>
        <p:txBody>
          <a:bodyPr/>
          <a:lstStyle/>
          <a:p>
            <a:pPr marL="739775" lvl="0" indent="-282575">
              <a:spcBef>
                <a:spcPts val="600"/>
              </a:spcBef>
              <a:buSzPct val="100000"/>
              <a:buFont typeface="Arial"/>
              <a:buChar char="–"/>
            </a:pPr>
            <a:r>
              <a:rPr lang="en-US" sz="2000" dirty="0">
                <a:solidFill>
                  <a:srgbClr val="000000"/>
                </a:solidFill>
                <a:latin typeface="+mn-lt"/>
              </a:rPr>
              <a:t>If the true mean is 24, then the sample mean may or may not </a:t>
            </a:r>
            <a:r>
              <a:rPr lang="en-US" sz="2000" dirty="0" smtClean="0">
                <a:solidFill>
                  <a:srgbClr val="000000"/>
                </a:solidFill>
                <a:latin typeface="+mn-lt"/>
              </a:rPr>
              <a:t>be</a:t>
            </a:r>
            <a:endParaRPr lang="en-US" sz="2000" dirty="0">
              <a:latin typeface="+mn-lt"/>
            </a:endParaRPr>
          </a:p>
        </p:txBody>
      </p:sp>
      <p:sp>
        <p:nvSpPr>
          <p:cNvPr id="13" name="Content Placeholder 12"/>
          <p:cNvSpPr>
            <a:spLocks noGrp="1"/>
          </p:cNvSpPr>
          <p:nvPr>
            <p:ph type="body" idx="5"/>
          </p:nvPr>
        </p:nvSpPr>
        <p:spPr>
          <a:xfrm>
            <a:off x="1209068" y="4229657"/>
            <a:ext cx="7477732" cy="331645"/>
          </a:xfrm>
        </p:spPr>
        <p:txBody>
          <a:bodyPr/>
          <a:lstStyle/>
          <a:p>
            <a:pPr marL="0" indent="0">
              <a:spcBef>
                <a:spcPts val="0"/>
              </a:spcBef>
              <a:buSzPts val="2400"/>
              <a:buNone/>
            </a:pPr>
            <a:r>
              <a:rPr lang="en-US" sz="2000" dirty="0">
                <a:solidFill>
                  <a:srgbClr val="000000"/>
                </a:solidFill>
                <a:latin typeface="+mn-lt"/>
              </a:rPr>
              <a:t>less than 25, and we would have a </a:t>
            </a:r>
            <a:r>
              <a:rPr lang="en-US" sz="2000" dirty="0" smtClean="0">
                <a:solidFill>
                  <a:srgbClr val="000000"/>
                </a:solidFill>
                <a:latin typeface="+mn-lt"/>
              </a:rPr>
              <a:t>higher </a:t>
            </a:r>
            <a:r>
              <a:rPr lang="en-US" sz="2000" dirty="0">
                <a:solidFill>
                  <a:srgbClr val="000000"/>
                </a:solidFill>
                <a:latin typeface="+mn-lt"/>
              </a:rPr>
              <a:t>chance of failing </a:t>
            </a:r>
            <a:r>
              <a:rPr lang="en-US" sz="2000" dirty="0" smtClean="0">
                <a:solidFill>
                  <a:srgbClr val="000000"/>
                </a:solidFill>
                <a:latin typeface="+mn-lt"/>
              </a:rPr>
              <a:t>to</a:t>
            </a:r>
            <a:endParaRPr lang="en-US" sz="2000" dirty="0">
              <a:latin typeface="+mn-lt"/>
            </a:endParaRPr>
          </a:p>
        </p:txBody>
      </p:sp>
      <p:sp>
        <p:nvSpPr>
          <p:cNvPr id="14" name="Content Placeholder 13"/>
          <p:cNvSpPr>
            <a:spLocks noGrp="1"/>
          </p:cNvSpPr>
          <p:nvPr>
            <p:ph type="body" idx="6"/>
          </p:nvPr>
        </p:nvSpPr>
        <p:spPr>
          <a:xfrm>
            <a:off x="1209068" y="4608103"/>
            <a:ext cx="719123" cy="355896"/>
          </a:xfrm>
        </p:spPr>
        <p:txBody>
          <a:bodyPr/>
          <a:lstStyle/>
          <a:p>
            <a:pPr marL="0" indent="0">
              <a:spcBef>
                <a:spcPts val="0"/>
              </a:spcBef>
              <a:buSzPts val="2400"/>
              <a:buNone/>
            </a:pPr>
            <a:r>
              <a:rPr lang="en-US" sz="2000" dirty="0">
                <a:solidFill>
                  <a:srgbClr val="000000"/>
                </a:solidFill>
                <a:latin typeface="+mn-lt"/>
              </a:rPr>
              <a:t>reject</a:t>
            </a:r>
            <a:endParaRPr lang="en-US" sz="2000" dirty="0">
              <a:latin typeface="+mn-lt"/>
            </a:endParaRPr>
          </a:p>
        </p:txBody>
      </p:sp>
      <p:graphicFrame>
        <p:nvGraphicFramePr>
          <p:cNvPr id="27" name="Object 26" descr="H sub 0."/>
          <p:cNvGraphicFramePr>
            <a:graphicFrameLocks noChangeAspect="1"/>
          </p:cNvGraphicFramePr>
          <p:nvPr>
            <p:extLst>
              <p:ext uri="{D42A27DB-BD31-4B8C-83A1-F6EECF244321}">
                <p14:modId xmlns:p14="http://schemas.microsoft.com/office/powerpoint/2010/main" val="2420993164"/>
              </p:ext>
            </p:extLst>
          </p:nvPr>
        </p:nvGraphicFramePr>
        <p:xfrm>
          <a:off x="2007350" y="4651888"/>
          <a:ext cx="367355" cy="314876"/>
        </p:xfrm>
        <a:graphic>
          <a:graphicData uri="http://schemas.openxmlformats.org/presentationml/2006/ole">
            <mc:AlternateContent xmlns:mc="http://schemas.openxmlformats.org/markup-compatibility/2006">
              <mc:Choice xmlns:v="urn:schemas-microsoft-com:vml" Requires="v">
                <p:oleObj spid="_x0000_s8636" name="Equation" r:id="rId9" imgW="444240" imgH="380880" progId="Equation.DSMT4">
                  <p:embed/>
                </p:oleObj>
              </mc:Choice>
              <mc:Fallback>
                <p:oleObj name="Equation" r:id="rId9" imgW="444240" imgH="380880" progId="Equation.DSMT4">
                  <p:embed/>
                  <p:pic>
                    <p:nvPicPr>
                      <p:cNvPr id="0" name=""/>
                      <p:cNvPicPr/>
                      <p:nvPr/>
                    </p:nvPicPr>
                    <p:blipFill>
                      <a:blip r:embed="rId10"/>
                      <a:stretch>
                        <a:fillRect/>
                      </a:stretch>
                    </p:blipFill>
                    <p:spPr>
                      <a:xfrm>
                        <a:off x="2007350" y="4651888"/>
                        <a:ext cx="367355" cy="314876"/>
                      </a:xfrm>
                      <a:prstGeom prst="rect">
                        <a:avLst/>
                      </a:prstGeom>
                    </p:spPr>
                  </p:pic>
                </p:oleObj>
              </mc:Fallback>
            </mc:AlternateContent>
          </a:graphicData>
        </a:graphic>
      </p:graphicFrame>
      <p:sp>
        <p:nvSpPr>
          <p:cNvPr id="15" name="Content Placeholder 14"/>
          <p:cNvSpPr>
            <a:spLocks noGrp="1"/>
          </p:cNvSpPr>
          <p:nvPr>
            <p:ph type="body" idx="7"/>
          </p:nvPr>
        </p:nvSpPr>
        <p:spPr>
          <a:xfrm>
            <a:off x="457200" y="5028461"/>
            <a:ext cx="8229600" cy="1312704"/>
          </a:xfrm>
        </p:spPr>
        <p:txBody>
          <a:bodyPr/>
          <a:lstStyle/>
          <a:p>
            <a:pPr marL="256032" indent="-256032">
              <a:buSzPct val="100000"/>
            </a:pPr>
            <a:r>
              <a:rPr lang="en-US" sz="2000" dirty="0">
                <a:latin typeface="+mn-lt"/>
              </a:rPr>
              <a:t>The further away the true mean is from the hypothesized value, the smaller the value of </a:t>
            </a:r>
            <a:r>
              <a:rPr lang="en-US" sz="2000" i="1" dirty="0">
                <a:latin typeface="+mn-lt"/>
              </a:rPr>
              <a:t>β.</a:t>
            </a:r>
            <a:endParaRPr lang="en-US" sz="2000" dirty="0">
              <a:latin typeface="+mn-lt"/>
            </a:endParaRPr>
          </a:p>
          <a:p>
            <a:pPr marL="256032" indent="-256032">
              <a:buSzPct val="100000"/>
            </a:pPr>
            <a:r>
              <a:rPr lang="en-US" sz="2000" dirty="0">
                <a:latin typeface="+mn-lt"/>
              </a:rPr>
              <a:t>Generally, as </a:t>
            </a:r>
            <a:r>
              <a:rPr lang="en-US" sz="2000" i="1" dirty="0">
                <a:latin typeface="+mn-lt"/>
              </a:rPr>
              <a:t>α</a:t>
            </a:r>
            <a:r>
              <a:rPr lang="en-US" sz="2000" dirty="0">
                <a:latin typeface="+mn-lt"/>
              </a:rPr>
              <a:t> decreases, </a:t>
            </a:r>
            <a:r>
              <a:rPr lang="en-US" sz="2000" i="1" dirty="0">
                <a:latin typeface="+mn-lt"/>
              </a:rPr>
              <a:t>β</a:t>
            </a:r>
            <a:r>
              <a:rPr lang="en-US" sz="2000" dirty="0">
                <a:latin typeface="+mn-lt"/>
              </a:rPr>
              <a:t> increases.</a:t>
            </a:r>
          </a:p>
        </p:txBody>
      </p:sp>
    </p:spTree>
    <p:extLst>
      <p:ext uri="{BB962C8B-B14F-4D97-AF65-F5344CB8AC3E}">
        <p14:creationId xmlns:p14="http://schemas.microsoft.com/office/powerpoint/2010/main" val="225447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Improving the Power of the Test</a:t>
            </a:r>
            <a:endParaRPr sz="3600" b="1" i="0" u="none" strike="noStrike" cap="none" dirty="0">
              <a:solidFill>
                <a:srgbClr val="007FA3"/>
              </a:solidFill>
              <a:latin typeface="+mj-lt"/>
              <a:ea typeface="Arial"/>
              <a:cs typeface="Arial"/>
              <a:sym typeface="Arial"/>
            </a:endParaRPr>
          </a:p>
        </p:txBody>
      </p:sp>
      <p:sp>
        <p:nvSpPr>
          <p:cNvPr id="380" name="Content Placeholder 2"/>
          <p:cNvSpPr txBox="1">
            <a:spLocks noGrp="1"/>
          </p:cNvSpPr>
          <p:nvPr>
            <p:ph type="body" idx="1"/>
          </p:nvPr>
        </p:nvSpPr>
        <p:spPr>
          <a:xfrm>
            <a:off x="457200" y="1600200"/>
            <a:ext cx="8229600" cy="46482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We would like the power of the test to be high (equivalently, we would like the probability of a Type </a:t>
            </a:r>
            <a:r>
              <a:rPr lang="en-US" sz="22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Ⅱ</a:t>
            </a:r>
            <a:r>
              <a:rPr lang="en-US" sz="2200" b="0" i="0" u="none" strike="noStrike" cap="none" dirty="0" smtClean="0">
                <a:solidFill>
                  <a:srgbClr val="000000"/>
                </a:solidFill>
                <a:latin typeface="+mn-lt"/>
                <a:sym typeface="Arial"/>
              </a:rPr>
              <a:t> </a:t>
            </a:r>
            <a:r>
              <a:rPr lang="en-US" sz="2200" b="0" i="0" u="none" strike="noStrike" cap="none" dirty="0">
                <a:solidFill>
                  <a:srgbClr val="000000"/>
                </a:solidFill>
                <a:latin typeface="+mn-lt"/>
                <a:sym typeface="Arial"/>
              </a:rPr>
              <a:t>error to be low) to allow us to make a valid conclusion.</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 power of the test is sensitive to the sample size; small sample sizes generally result in a low value of 1 </a:t>
            </a:r>
            <a:r>
              <a:rPr lang="en-US" sz="2200" b="0" i="0" u="none" strike="noStrike" cap="none" dirty="0" smtClean="0">
                <a:solidFill>
                  <a:srgbClr val="000000"/>
                </a:solidFill>
                <a:latin typeface="+mn-lt"/>
                <a:sym typeface="Arial"/>
              </a:rPr>
              <a:t>− </a:t>
            </a:r>
            <a:r>
              <a:rPr lang="en-US" sz="2200" b="0" i="1" u="none" strike="noStrike" cap="none" dirty="0">
                <a:solidFill>
                  <a:srgbClr val="000000"/>
                </a:solidFill>
                <a:latin typeface="+mn-lt"/>
                <a:sym typeface="Arial"/>
              </a:rPr>
              <a:t>β</a:t>
            </a:r>
            <a:r>
              <a:rPr lang="en-US" sz="2200" b="0" i="0" u="none" strike="noStrike" cap="none" dirty="0">
                <a:solidFill>
                  <a:srgbClr val="000000"/>
                </a:solidFill>
                <a:latin typeface="+mn-lt"/>
                <a:sym typeface="Arial"/>
              </a:rPr>
              <a:t>.</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 power of the test can be increased by taking larger samples, which enable us to detect small differences between the sample statistics and population parameters with more accuracy.</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If you choose a small level of significance, you should try to compensate by having a large sample size.</a:t>
            </a:r>
            <a:endParaRPr sz="2200" b="0" i="0" u="none" strike="noStrike" cap="none" dirty="0">
              <a:solidFill>
                <a:srgbClr val="000000"/>
              </a:solidFill>
              <a:latin typeface="+mn-lt"/>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Selecting the Test Statistic</a:t>
            </a:r>
            <a:endParaRPr sz="3600" b="1" i="0" u="none" strike="noStrike" cap="none" dirty="0">
              <a:solidFill>
                <a:srgbClr val="007FA3"/>
              </a:solidFill>
              <a:latin typeface="+mj-lt"/>
              <a:ea typeface="Arial"/>
              <a:cs typeface="Arial"/>
              <a:sym typeface="Arial"/>
            </a:endParaRPr>
          </a:p>
        </p:txBody>
      </p:sp>
      <p:sp>
        <p:nvSpPr>
          <p:cNvPr id="386" name="Content Placeholder 2"/>
          <p:cNvSpPr txBox="1">
            <a:spLocks noGrp="1"/>
          </p:cNvSpPr>
          <p:nvPr>
            <p:ph type="body" idx="1"/>
          </p:nvPr>
        </p:nvSpPr>
        <p:spPr>
          <a:xfrm>
            <a:off x="457200" y="1600200"/>
            <a:ext cx="8229600" cy="263387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The decision to reject or fail to reject a null hypothesis is based on computing a </a:t>
            </a:r>
            <a:r>
              <a:rPr lang="en-US" sz="2400" b="1" i="0" u="none" strike="noStrike" cap="none" dirty="0" smtClean="0">
                <a:solidFill>
                  <a:srgbClr val="000000"/>
                </a:solidFill>
                <a:latin typeface="+mn-lt"/>
                <a:sym typeface="Arial"/>
              </a:rPr>
              <a:t>test statistic </a:t>
            </a:r>
            <a:r>
              <a:rPr lang="en-US" sz="2400" b="0" i="0" u="none" strike="noStrike" cap="none" dirty="0" smtClean="0">
                <a:solidFill>
                  <a:srgbClr val="000000"/>
                </a:solidFill>
                <a:latin typeface="+mn-lt"/>
                <a:sym typeface="Arial"/>
              </a:rPr>
              <a:t>from the sample data.</a:t>
            </a:r>
            <a:endParaRPr sz="2400" dirty="0" smtClean="0">
              <a:latin typeface="+mn-lt"/>
            </a:endParaRPr>
          </a:p>
          <a:p>
            <a:pPr marL="256032" marR="0" lvl="0" indent="-256032" algn="l" rtl="0">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The test statistic used depends on the type of hypothesis test.</a:t>
            </a:r>
            <a:endParaRPr sz="2400" dirty="0" smtClean="0">
              <a:latin typeface="+mn-lt"/>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Test statistics for one-sample hypothesis tests for means:</a:t>
            </a:r>
            <a:endParaRPr sz="2400" b="0" i="0" u="none" strike="noStrike" cap="none" dirty="0">
              <a:solidFill>
                <a:srgbClr val="000000"/>
              </a:solidFill>
              <a:latin typeface="+mn-lt"/>
              <a:sym typeface="Arial"/>
            </a:endParaRPr>
          </a:p>
        </p:txBody>
      </p:sp>
      <p:pic>
        <p:nvPicPr>
          <p:cNvPr id="12" name="Picture 11" descr="A table has 2 rows and columns. The column headings from left to right are, type of test and test statistic. The row entries are as follows. Row 1. One sample test for mean, sigma known, z = start fraction x bar minus mu sub 0 over start fraction sigma over radical n end fraction end fraction. Row 2. One sample test for mean, sigma unknown, t = start fraction x bar minus mu sub 0 over start fraction s over radical n end fraction end fraction."/>
          <p:cNvPicPr>
            <a:picLocks noChangeAspect="1"/>
          </p:cNvPicPr>
          <p:nvPr/>
        </p:nvPicPr>
        <p:blipFill>
          <a:blip r:embed="rId3"/>
          <a:stretch>
            <a:fillRect/>
          </a:stretch>
        </p:blipFill>
        <p:spPr>
          <a:xfrm>
            <a:off x="1621985" y="4521618"/>
            <a:ext cx="5900029" cy="17634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7.4: </a:t>
            </a:r>
            <a:r>
              <a:rPr lang="en-US" sz="3600" b="1" i="0" u="none" strike="noStrike" cap="none" dirty="0">
                <a:solidFill>
                  <a:srgbClr val="007FA3"/>
                </a:solidFill>
                <a:latin typeface="+mj-lt"/>
                <a:ea typeface="Arial"/>
                <a:cs typeface="Arial"/>
                <a:sym typeface="Arial"/>
              </a:rPr>
              <a:t>Computing the Test Statistic</a:t>
            </a:r>
            <a:endParaRPr sz="3600" b="1" i="0" u="none" strike="noStrike" cap="none" dirty="0">
              <a:solidFill>
                <a:srgbClr val="007FA3"/>
              </a:solidFill>
              <a:latin typeface="+mj-lt"/>
              <a:ea typeface="Arial"/>
              <a:cs typeface="Arial"/>
              <a:sym typeface="Arial"/>
            </a:endParaRPr>
          </a:p>
        </p:txBody>
      </p:sp>
      <p:sp>
        <p:nvSpPr>
          <p:cNvPr id="393" name="Content Placeholder 2"/>
          <p:cNvSpPr txBox="1">
            <a:spLocks noGrp="1"/>
          </p:cNvSpPr>
          <p:nvPr>
            <p:ph type="body" idx="1"/>
          </p:nvPr>
        </p:nvSpPr>
        <p:spPr>
          <a:xfrm>
            <a:off x="457200" y="1600201"/>
            <a:ext cx="8229600" cy="130202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In the CadSoft example, sample data for 44 customers revealed a mean response time of 21.91 minutes and a sample standard deviation of 19.49 minutes.</a:t>
            </a:r>
            <a:endParaRPr sz="2400" b="0" i="0" u="none" strike="noStrike" cap="none" dirty="0">
              <a:solidFill>
                <a:srgbClr val="000000"/>
              </a:solidFill>
              <a:latin typeface="+mn-lt"/>
              <a:ea typeface="Arial"/>
              <a:cs typeface="Arial"/>
              <a:sym typeface="Arial"/>
            </a:endParaRPr>
          </a:p>
        </p:txBody>
      </p:sp>
      <p:graphicFrame>
        <p:nvGraphicFramePr>
          <p:cNvPr id="2" name="Object 1" descr="t = start fraction x bar minus mu sub 0 over start fraction s over radical n end fraction end fraction = start fraction 21.91 minus 25 over start fraction 19.49 over radical 44 end fraction end fraction = start fraction negative 3.09 over 2.938 end fraction = negative 1.05."/>
          <p:cNvGraphicFramePr>
            <a:graphicFrameLocks noChangeAspect="1"/>
          </p:cNvGraphicFramePr>
          <p:nvPr>
            <p:extLst>
              <p:ext uri="{D42A27DB-BD31-4B8C-83A1-F6EECF244321}">
                <p14:modId xmlns:p14="http://schemas.microsoft.com/office/powerpoint/2010/main" val="148672929"/>
              </p:ext>
            </p:extLst>
          </p:nvPr>
        </p:nvGraphicFramePr>
        <p:xfrm>
          <a:off x="2057400" y="3189775"/>
          <a:ext cx="5029200" cy="774700"/>
        </p:xfrm>
        <a:graphic>
          <a:graphicData uri="http://schemas.openxmlformats.org/presentationml/2006/ole">
            <mc:AlternateContent xmlns:mc="http://schemas.openxmlformats.org/markup-compatibility/2006">
              <mc:Choice xmlns:v="urn:schemas-microsoft-com:vml" Requires="v">
                <p:oleObj spid="_x0000_s44116" name="Equation" r:id="rId4" imgW="5029200" imgH="774360" progId="Equation.DSMT4">
                  <p:embed/>
                </p:oleObj>
              </mc:Choice>
              <mc:Fallback>
                <p:oleObj name="Equation" r:id="rId4" imgW="5029200" imgH="774360" progId="Equation.DSMT4">
                  <p:embed/>
                  <p:pic>
                    <p:nvPicPr>
                      <p:cNvPr id="0" name=""/>
                      <p:cNvPicPr/>
                      <p:nvPr/>
                    </p:nvPicPr>
                    <p:blipFill>
                      <a:blip r:embed="rId5"/>
                      <a:stretch>
                        <a:fillRect/>
                      </a:stretch>
                    </p:blipFill>
                    <p:spPr>
                      <a:xfrm>
                        <a:off x="2057400" y="3189775"/>
                        <a:ext cx="5029200" cy="774700"/>
                      </a:xfrm>
                      <a:prstGeom prst="rect">
                        <a:avLst/>
                      </a:prstGeom>
                    </p:spPr>
                  </p:pic>
                </p:oleObj>
              </mc:Fallback>
            </mc:AlternateContent>
          </a:graphicData>
        </a:graphic>
      </p:graphicFrame>
      <p:sp>
        <p:nvSpPr>
          <p:cNvPr id="395" name="Content Placeholder 3"/>
          <p:cNvSpPr txBox="1">
            <a:spLocks noGrp="1"/>
          </p:cNvSpPr>
          <p:nvPr>
            <p:ph type="body" idx="2"/>
          </p:nvPr>
        </p:nvSpPr>
        <p:spPr>
          <a:xfrm>
            <a:off x="457200" y="4287838"/>
            <a:ext cx="8229600" cy="7910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1" u="none" strike="noStrike" cap="none" dirty="0">
                <a:solidFill>
                  <a:srgbClr val="000000"/>
                </a:solidFill>
                <a:latin typeface="+mn-lt"/>
                <a:ea typeface="Arial"/>
                <a:cs typeface="Arial"/>
                <a:sym typeface="Arial"/>
              </a:rPr>
              <a:t>t</a:t>
            </a:r>
            <a:r>
              <a:rPr lang="en-US" sz="2400" b="0" i="0" u="none" strike="noStrike" cap="none" dirty="0">
                <a:solidFill>
                  <a:srgbClr val="000000"/>
                </a:solidFill>
                <a:latin typeface="+mn-lt"/>
                <a:ea typeface="Arial"/>
                <a:cs typeface="Arial"/>
                <a:sym typeface="Arial"/>
              </a:rPr>
              <a:t> = </a:t>
            </a:r>
            <a:r>
              <a:rPr lang="en-US" sz="2400" b="0" i="0" u="none" strike="noStrike" cap="none" dirty="0" smtClean="0">
                <a:solidFill>
                  <a:srgbClr val="000000"/>
                </a:solidFill>
                <a:latin typeface="+mn-lt"/>
                <a:ea typeface="Arial"/>
                <a:cs typeface="Arial"/>
                <a:sym typeface="Arial"/>
              </a:rPr>
              <a:t>−1.05 </a:t>
            </a:r>
            <a:r>
              <a:rPr lang="en-US" sz="2400" b="0" i="0" u="none" strike="noStrike" cap="none" dirty="0">
                <a:solidFill>
                  <a:srgbClr val="000000"/>
                </a:solidFill>
                <a:latin typeface="+mn-lt"/>
                <a:ea typeface="Arial"/>
                <a:cs typeface="Arial"/>
                <a:sym typeface="Arial"/>
              </a:rPr>
              <a:t>indicates that the sample mean of 21.91 is 1.05 standard errors below the hypothesized mean of 25 minutes.</a:t>
            </a:r>
            <a:endParaRPr sz="2400" b="0" i="0" u="none" strike="noStrike" cap="none" dirty="0">
              <a:solidFill>
                <a:srgbClr val="000000"/>
              </a:solidFill>
              <a:latin typeface="+mn-lt"/>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Drawing a Conclusion</a:t>
            </a:r>
            <a:endParaRPr sz="3600" b="1" i="0" u="none" strike="noStrike" cap="none" dirty="0">
              <a:solidFill>
                <a:srgbClr val="007FA3"/>
              </a:solidFill>
              <a:latin typeface="+mj-lt"/>
              <a:ea typeface="Arial"/>
              <a:cs typeface="Arial"/>
              <a:sym typeface="Arial"/>
            </a:endParaRPr>
          </a:p>
        </p:txBody>
      </p:sp>
      <p:sp>
        <p:nvSpPr>
          <p:cNvPr id="401" name="Content Placeholder 2"/>
          <p:cNvSpPr txBox="1">
            <a:spLocks noGrp="1"/>
          </p:cNvSpPr>
          <p:nvPr>
            <p:ph type="body" idx="1"/>
          </p:nvPr>
        </p:nvSpPr>
        <p:spPr>
          <a:xfrm>
            <a:off x="457200" y="1600201"/>
            <a:ext cx="5128591" cy="337929"/>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The conclusion to reject or fail to reject</a:t>
            </a:r>
            <a:endParaRPr sz="2200" b="0" i="0" u="none" strike="noStrike" cap="none" dirty="0">
              <a:solidFill>
                <a:schemeClr val="dk1"/>
              </a:solidFill>
              <a:latin typeface="+mn-lt"/>
              <a:ea typeface="Arial"/>
              <a:cs typeface="Arial"/>
              <a:sym typeface="Arial"/>
            </a:endParaRPr>
          </a:p>
        </p:txBody>
      </p:sp>
      <p:graphicFrame>
        <p:nvGraphicFramePr>
          <p:cNvPr id="2" name="Object 1" descr="H sub 0"/>
          <p:cNvGraphicFramePr>
            <a:graphicFrameLocks noChangeAspect="1"/>
          </p:cNvGraphicFramePr>
          <p:nvPr>
            <p:extLst>
              <p:ext uri="{D42A27DB-BD31-4B8C-83A1-F6EECF244321}">
                <p14:modId xmlns:p14="http://schemas.microsoft.com/office/powerpoint/2010/main" val="2386906351"/>
              </p:ext>
            </p:extLst>
          </p:nvPr>
        </p:nvGraphicFramePr>
        <p:xfrm>
          <a:off x="5671279" y="1617519"/>
          <a:ext cx="334818" cy="346364"/>
        </p:xfrm>
        <a:graphic>
          <a:graphicData uri="http://schemas.openxmlformats.org/presentationml/2006/ole">
            <mc:AlternateContent xmlns:mc="http://schemas.openxmlformats.org/markup-compatibility/2006">
              <mc:Choice xmlns:v="urn:schemas-microsoft-com:vml" Requires="v">
                <p:oleObj spid="_x0000_s9325" name="Equation" r:id="rId4" imgW="368280" imgH="380880" progId="Equation.DSMT4">
                  <p:embed/>
                </p:oleObj>
              </mc:Choice>
              <mc:Fallback>
                <p:oleObj name="Equation" r:id="rId4" imgW="368280" imgH="380880" progId="Equation.DSMT4">
                  <p:embed/>
                  <p:pic>
                    <p:nvPicPr>
                      <p:cNvPr id="0" name=""/>
                      <p:cNvPicPr/>
                      <p:nvPr/>
                    </p:nvPicPr>
                    <p:blipFill>
                      <a:blip r:embed="rId5"/>
                      <a:stretch>
                        <a:fillRect/>
                      </a:stretch>
                    </p:blipFill>
                    <p:spPr>
                      <a:xfrm>
                        <a:off x="5671279" y="1617519"/>
                        <a:ext cx="334818" cy="346364"/>
                      </a:xfrm>
                      <a:prstGeom prst="rect">
                        <a:avLst/>
                      </a:prstGeom>
                    </p:spPr>
                  </p:pic>
                </p:oleObj>
              </mc:Fallback>
            </mc:AlternateContent>
          </a:graphicData>
        </a:graphic>
      </p:graphicFrame>
      <p:sp>
        <p:nvSpPr>
          <p:cNvPr id="403" name="Content Placeholder 3"/>
          <p:cNvSpPr txBox="1">
            <a:spLocks noGrp="1"/>
          </p:cNvSpPr>
          <p:nvPr>
            <p:ph type="body" idx="2"/>
          </p:nvPr>
        </p:nvSpPr>
        <p:spPr>
          <a:xfrm>
            <a:off x="6091585" y="1617519"/>
            <a:ext cx="1571486" cy="35825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rgbClr val="000000"/>
                </a:solidFill>
                <a:latin typeface="+mn-lt"/>
                <a:ea typeface="Arial"/>
                <a:cs typeface="Arial"/>
                <a:sym typeface="Arial"/>
              </a:rPr>
              <a:t>is based on</a:t>
            </a:r>
            <a:endParaRPr sz="2200" b="0" i="0" u="none" strike="noStrike" cap="none" dirty="0">
              <a:solidFill>
                <a:schemeClr val="dk1"/>
              </a:solidFill>
              <a:latin typeface="+mn-lt"/>
              <a:ea typeface="Arial"/>
              <a:cs typeface="Arial"/>
              <a:sym typeface="Arial"/>
            </a:endParaRPr>
          </a:p>
        </p:txBody>
      </p:sp>
      <p:sp>
        <p:nvSpPr>
          <p:cNvPr id="404" name="Content Placeholder 4"/>
          <p:cNvSpPr txBox="1">
            <a:spLocks noGrp="1"/>
          </p:cNvSpPr>
          <p:nvPr>
            <p:ph type="body" idx="3"/>
          </p:nvPr>
        </p:nvSpPr>
        <p:spPr>
          <a:xfrm>
            <a:off x="457200" y="2002808"/>
            <a:ext cx="8229600" cy="2111992"/>
          </a:xfrm>
          <a:prstGeom prst="rect">
            <a:avLst/>
          </a:prstGeom>
          <a:noFill/>
          <a:ln>
            <a:noFill/>
          </a:ln>
        </p:spPr>
        <p:txBody>
          <a:bodyPr spcFirstLastPara="1" wrap="square" lIns="0" tIns="0" rIns="0" bIns="0" anchor="t" anchorCtr="0">
            <a:noAutofit/>
          </a:bodyPr>
          <a:lstStyle/>
          <a:p>
            <a:pPr marL="256032" marR="0" lvl="0" indent="0" algn="l" rtl="0">
              <a:spcBef>
                <a:spcPts val="0"/>
              </a:spcBef>
              <a:spcAft>
                <a:spcPts val="0"/>
              </a:spcAft>
              <a:buClr>
                <a:srgbClr val="007FA3"/>
              </a:buClr>
              <a:buSzPts val="2400"/>
              <a:buFont typeface="Arial"/>
              <a:buNone/>
            </a:pPr>
            <a:r>
              <a:rPr lang="en-US" sz="2200" b="0" i="0" u="none" strike="noStrike" cap="none" dirty="0">
                <a:solidFill>
                  <a:srgbClr val="000000"/>
                </a:solidFill>
                <a:latin typeface="+mn-lt"/>
                <a:sym typeface="Arial"/>
              </a:rPr>
              <a:t>comparing the value of the test statistic to a “critical value” from the sampling distribution of the test statistic when the null hypothesis is true and the chosen level of significance, </a:t>
            </a:r>
            <a:r>
              <a:rPr lang="en-US" sz="2200" b="0" i="1" u="none" strike="noStrike" cap="none" dirty="0">
                <a:solidFill>
                  <a:srgbClr val="000000"/>
                </a:solidFill>
                <a:latin typeface="+mn-lt"/>
                <a:sym typeface="Arial"/>
              </a:rPr>
              <a:t>α</a:t>
            </a:r>
            <a:r>
              <a:rPr lang="en-US" sz="2200" b="0" i="0" u="none" strike="noStrike" cap="none" dirty="0">
                <a:solidFill>
                  <a:srgbClr val="000000"/>
                </a:solidFill>
                <a:latin typeface="+mn-lt"/>
                <a:sym typeface="Arial"/>
              </a:rPr>
              <a:t>.</a:t>
            </a:r>
            <a:endParaRPr sz="2200" dirty="0">
              <a:latin typeface="+mn-lt"/>
            </a:endParaRPr>
          </a:p>
          <a:p>
            <a:pPr marL="740664" marR="0" lvl="0" indent="-283464"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The sampling distribution of the test statistic is usually the normal distribution, </a:t>
            </a:r>
            <a:r>
              <a:rPr lang="en-US" sz="2200" b="0" i="1" u="none" strike="noStrike" cap="none" dirty="0">
                <a:solidFill>
                  <a:srgbClr val="000000"/>
                </a:solidFill>
                <a:latin typeface="+mn-lt"/>
                <a:sym typeface="Arial"/>
              </a:rPr>
              <a:t>t</a:t>
            </a:r>
            <a:r>
              <a:rPr lang="en-US" sz="2200" b="0" i="0" u="none" strike="noStrike" cap="none" dirty="0">
                <a:solidFill>
                  <a:srgbClr val="000000"/>
                </a:solidFill>
                <a:latin typeface="+mn-lt"/>
                <a:sym typeface="Arial"/>
              </a:rPr>
              <a:t>-distribution, or some other well-known distribution.</a:t>
            </a:r>
            <a:endParaRPr sz="2200" b="0" i="0" u="none" strike="noStrike" cap="none" dirty="0">
              <a:solidFill>
                <a:srgbClr val="000000"/>
              </a:solidFill>
              <a:latin typeface="+mn-lt"/>
              <a:sym typeface="Arial"/>
            </a:endParaRPr>
          </a:p>
        </p:txBody>
      </p:sp>
      <p:sp>
        <p:nvSpPr>
          <p:cNvPr id="405" name="Content Placeholder 5"/>
          <p:cNvSpPr txBox="1">
            <a:spLocks noGrp="1"/>
          </p:cNvSpPr>
          <p:nvPr>
            <p:ph type="body" idx="4"/>
          </p:nvPr>
        </p:nvSpPr>
        <p:spPr>
          <a:xfrm>
            <a:off x="457200" y="4179478"/>
            <a:ext cx="8229600" cy="156673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The critical value divides the sampling distribution into two parts, a rejection region and a non-rejection region. If the test statistic falls into the rejection region, we reject the null hypothesis; otherwise, we fail to reject it.</a:t>
            </a:r>
            <a:endParaRPr sz="2200" b="0" i="0" u="none" strike="noStrike" cap="none" dirty="0">
              <a:solidFill>
                <a:schemeClr val="dk1"/>
              </a:solidFill>
              <a:latin typeface="+mn-lt"/>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Rejection Regions</a:t>
            </a:r>
            <a:endParaRPr sz="3600" b="1" i="0" u="none" strike="noStrike" cap="none" dirty="0">
              <a:solidFill>
                <a:srgbClr val="007FA3"/>
              </a:solidFill>
              <a:latin typeface="+mj-lt"/>
              <a:ea typeface="Arial"/>
              <a:cs typeface="Arial"/>
              <a:sym typeface="Arial"/>
            </a:endParaRPr>
          </a:p>
        </p:txBody>
      </p:sp>
      <p:graphicFrame>
        <p:nvGraphicFramePr>
          <p:cNvPr id="4" name="Object 3" descr="H sub 0 colon parameter is greater than or equal to constant"/>
          <p:cNvGraphicFramePr>
            <a:graphicFrameLocks noChangeAspect="1"/>
          </p:cNvGraphicFramePr>
          <p:nvPr>
            <p:extLst>
              <p:ext uri="{D42A27DB-BD31-4B8C-83A1-F6EECF244321}">
                <p14:modId xmlns:p14="http://schemas.microsoft.com/office/powerpoint/2010/main" val="2140541007"/>
              </p:ext>
            </p:extLst>
          </p:nvPr>
        </p:nvGraphicFramePr>
        <p:xfrm>
          <a:off x="457200" y="1641367"/>
          <a:ext cx="2595342" cy="286251"/>
        </p:xfrm>
        <a:graphic>
          <a:graphicData uri="http://schemas.openxmlformats.org/presentationml/2006/ole">
            <mc:AlternateContent xmlns:mc="http://schemas.openxmlformats.org/markup-compatibility/2006">
              <mc:Choice xmlns:v="urn:schemas-microsoft-com:vml" Requires="v">
                <p:oleObj spid="_x0000_s11120" name="Equation" r:id="rId4" imgW="3454200" imgH="380880" progId="Equation.DSMT4">
                  <p:embed/>
                </p:oleObj>
              </mc:Choice>
              <mc:Fallback>
                <p:oleObj name="Equation" r:id="rId4" imgW="3454200" imgH="380880" progId="Equation.DSMT4">
                  <p:embed/>
                  <p:pic>
                    <p:nvPicPr>
                      <p:cNvPr id="0" name=""/>
                      <p:cNvPicPr/>
                      <p:nvPr/>
                    </p:nvPicPr>
                    <p:blipFill>
                      <a:blip r:embed="rId5"/>
                      <a:stretch>
                        <a:fillRect/>
                      </a:stretch>
                    </p:blipFill>
                    <p:spPr>
                      <a:xfrm>
                        <a:off x="457200" y="1641367"/>
                        <a:ext cx="2595342" cy="286251"/>
                      </a:xfrm>
                      <a:prstGeom prst="rect">
                        <a:avLst/>
                      </a:prstGeom>
                    </p:spPr>
                  </p:pic>
                </p:oleObj>
              </mc:Fallback>
            </mc:AlternateContent>
          </a:graphicData>
        </a:graphic>
      </p:graphicFrame>
      <p:graphicFrame>
        <p:nvGraphicFramePr>
          <p:cNvPr id="5" name="Object 4" descr="H sub 1 colon parameter is less than constant"/>
          <p:cNvGraphicFramePr>
            <a:graphicFrameLocks noChangeAspect="1"/>
          </p:cNvGraphicFramePr>
          <p:nvPr>
            <p:extLst>
              <p:ext uri="{D42A27DB-BD31-4B8C-83A1-F6EECF244321}">
                <p14:modId xmlns:p14="http://schemas.microsoft.com/office/powerpoint/2010/main" val="2952431290"/>
              </p:ext>
            </p:extLst>
          </p:nvPr>
        </p:nvGraphicFramePr>
        <p:xfrm>
          <a:off x="457200" y="2113207"/>
          <a:ext cx="2566716" cy="286251"/>
        </p:xfrm>
        <a:graphic>
          <a:graphicData uri="http://schemas.openxmlformats.org/presentationml/2006/ole">
            <mc:AlternateContent xmlns:mc="http://schemas.openxmlformats.org/markup-compatibility/2006">
              <mc:Choice xmlns:v="urn:schemas-microsoft-com:vml" Requires="v">
                <p:oleObj spid="_x0000_s11121" name="Equation" r:id="rId6" imgW="3416040" imgH="380880" progId="Equation.DSMT4">
                  <p:embed/>
                </p:oleObj>
              </mc:Choice>
              <mc:Fallback>
                <p:oleObj name="Equation" r:id="rId6" imgW="3416040" imgH="380880" progId="Equation.DSMT4">
                  <p:embed/>
                  <p:pic>
                    <p:nvPicPr>
                      <p:cNvPr id="0" name=""/>
                      <p:cNvPicPr/>
                      <p:nvPr/>
                    </p:nvPicPr>
                    <p:blipFill>
                      <a:blip r:embed="rId7"/>
                      <a:stretch>
                        <a:fillRect/>
                      </a:stretch>
                    </p:blipFill>
                    <p:spPr>
                      <a:xfrm>
                        <a:off x="457200" y="2113207"/>
                        <a:ext cx="2566716" cy="286251"/>
                      </a:xfrm>
                      <a:prstGeom prst="rect">
                        <a:avLst/>
                      </a:prstGeom>
                    </p:spPr>
                  </p:pic>
                </p:oleObj>
              </mc:Fallback>
            </mc:AlternateContent>
          </a:graphicData>
        </a:graphic>
      </p:graphicFrame>
      <p:graphicFrame>
        <p:nvGraphicFramePr>
          <p:cNvPr id="6" name="Object 5" descr="H sub 0 colon parameter is less than or equal to constant"/>
          <p:cNvGraphicFramePr>
            <a:graphicFrameLocks noChangeAspect="1"/>
          </p:cNvGraphicFramePr>
          <p:nvPr>
            <p:extLst>
              <p:ext uri="{D42A27DB-BD31-4B8C-83A1-F6EECF244321}">
                <p14:modId xmlns:p14="http://schemas.microsoft.com/office/powerpoint/2010/main" val="3780743492"/>
              </p:ext>
            </p:extLst>
          </p:nvPr>
        </p:nvGraphicFramePr>
        <p:xfrm>
          <a:off x="3274329" y="1641366"/>
          <a:ext cx="2595342" cy="286251"/>
        </p:xfrm>
        <a:graphic>
          <a:graphicData uri="http://schemas.openxmlformats.org/presentationml/2006/ole">
            <mc:AlternateContent xmlns:mc="http://schemas.openxmlformats.org/markup-compatibility/2006">
              <mc:Choice xmlns:v="urn:schemas-microsoft-com:vml" Requires="v">
                <p:oleObj spid="_x0000_s11122" name="Equation" r:id="rId8" imgW="3454200" imgH="380880" progId="Equation.DSMT4">
                  <p:embed/>
                </p:oleObj>
              </mc:Choice>
              <mc:Fallback>
                <p:oleObj name="Equation" r:id="rId8" imgW="3454200" imgH="380880" progId="Equation.DSMT4">
                  <p:embed/>
                  <p:pic>
                    <p:nvPicPr>
                      <p:cNvPr id="0" name=""/>
                      <p:cNvPicPr/>
                      <p:nvPr/>
                    </p:nvPicPr>
                    <p:blipFill>
                      <a:blip r:embed="rId9"/>
                      <a:stretch>
                        <a:fillRect/>
                      </a:stretch>
                    </p:blipFill>
                    <p:spPr>
                      <a:xfrm>
                        <a:off x="3274329" y="1641366"/>
                        <a:ext cx="2595342" cy="286251"/>
                      </a:xfrm>
                      <a:prstGeom prst="rect">
                        <a:avLst/>
                      </a:prstGeom>
                    </p:spPr>
                  </p:pic>
                </p:oleObj>
              </mc:Fallback>
            </mc:AlternateContent>
          </a:graphicData>
        </a:graphic>
      </p:graphicFrame>
      <p:graphicFrame>
        <p:nvGraphicFramePr>
          <p:cNvPr id="7" name="Object 6" descr="H sub 1 colon parameter is greater than constant"/>
          <p:cNvGraphicFramePr>
            <a:graphicFrameLocks noChangeAspect="1"/>
          </p:cNvGraphicFramePr>
          <p:nvPr>
            <p:extLst>
              <p:ext uri="{D42A27DB-BD31-4B8C-83A1-F6EECF244321}">
                <p14:modId xmlns:p14="http://schemas.microsoft.com/office/powerpoint/2010/main" val="2702186082"/>
              </p:ext>
            </p:extLst>
          </p:nvPr>
        </p:nvGraphicFramePr>
        <p:xfrm>
          <a:off x="3274329" y="2113205"/>
          <a:ext cx="2576259" cy="286251"/>
        </p:xfrm>
        <a:graphic>
          <a:graphicData uri="http://schemas.openxmlformats.org/presentationml/2006/ole">
            <mc:AlternateContent xmlns:mc="http://schemas.openxmlformats.org/markup-compatibility/2006">
              <mc:Choice xmlns:v="urn:schemas-microsoft-com:vml" Requires="v">
                <p:oleObj spid="_x0000_s11123" name="Equation" r:id="rId10" imgW="3429000" imgH="380880" progId="Equation.DSMT4">
                  <p:embed/>
                </p:oleObj>
              </mc:Choice>
              <mc:Fallback>
                <p:oleObj name="Equation" r:id="rId10" imgW="3429000" imgH="380880" progId="Equation.DSMT4">
                  <p:embed/>
                  <p:pic>
                    <p:nvPicPr>
                      <p:cNvPr id="0" name=""/>
                      <p:cNvPicPr/>
                      <p:nvPr/>
                    </p:nvPicPr>
                    <p:blipFill>
                      <a:blip r:embed="rId11"/>
                      <a:stretch>
                        <a:fillRect/>
                      </a:stretch>
                    </p:blipFill>
                    <p:spPr>
                      <a:xfrm>
                        <a:off x="3274329" y="2113205"/>
                        <a:ext cx="2576259" cy="286251"/>
                      </a:xfrm>
                      <a:prstGeom prst="rect">
                        <a:avLst/>
                      </a:prstGeom>
                    </p:spPr>
                  </p:pic>
                </p:oleObj>
              </mc:Fallback>
            </mc:AlternateContent>
          </a:graphicData>
        </a:graphic>
      </p:graphicFrame>
      <p:pic>
        <p:nvPicPr>
          <p:cNvPr id="10" name="Picture 9" descr="Illustration b, tiled one tailed tests, displays two normal distribution curves. Figure 1. A vertical line is drawn below the normal curve on the left. This line is labeled, critical value. The region below the curve, to the left of this line is shaded and labeled, rejection region, alpha. Figure 2. A vertical line is drawn below the normal curve on the right side. This line is labeled, critical value. The region below the curve, to the right of this line is shaded and labeled, rejection region alpha."/>
          <p:cNvPicPr>
            <a:picLocks noChangeAspect="1"/>
          </p:cNvPicPr>
          <p:nvPr/>
        </p:nvPicPr>
        <p:blipFill>
          <a:blip r:embed="rId12"/>
          <a:stretch>
            <a:fillRect/>
          </a:stretch>
        </p:blipFill>
        <p:spPr>
          <a:xfrm>
            <a:off x="601996" y="2818790"/>
            <a:ext cx="5060118" cy="1518590"/>
          </a:xfrm>
          <a:prstGeom prst="rect">
            <a:avLst/>
          </a:prstGeom>
        </p:spPr>
      </p:pic>
      <p:graphicFrame>
        <p:nvGraphicFramePr>
          <p:cNvPr id="8" name="Object 7" descr="H sub 0 colon parameter = constant"/>
          <p:cNvGraphicFramePr>
            <a:graphicFrameLocks noChangeAspect="1"/>
          </p:cNvGraphicFramePr>
          <p:nvPr>
            <p:extLst>
              <p:ext uri="{D42A27DB-BD31-4B8C-83A1-F6EECF244321}">
                <p14:modId xmlns:p14="http://schemas.microsoft.com/office/powerpoint/2010/main" val="1747256689"/>
              </p:ext>
            </p:extLst>
          </p:nvPr>
        </p:nvGraphicFramePr>
        <p:xfrm>
          <a:off x="6091458" y="1641366"/>
          <a:ext cx="2595342" cy="286251"/>
        </p:xfrm>
        <a:graphic>
          <a:graphicData uri="http://schemas.openxmlformats.org/presentationml/2006/ole">
            <mc:AlternateContent xmlns:mc="http://schemas.openxmlformats.org/markup-compatibility/2006">
              <mc:Choice xmlns:v="urn:schemas-microsoft-com:vml" Requires="v">
                <p:oleObj spid="_x0000_s11124" name="Equation" r:id="rId13" imgW="3454200" imgH="380880" progId="Equation.DSMT4">
                  <p:embed/>
                </p:oleObj>
              </mc:Choice>
              <mc:Fallback>
                <p:oleObj name="Equation" r:id="rId13" imgW="3454200" imgH="380880" progId="Equation.DSMT4">
                  <p:embed/>
                  <p:pic>
                    <p:nvPicPr>
                      <p:cNvPr id="0" name=""/>
                      <p:cNvPicPr/>
                      <p:nvPr/>
                    </p:nvPicPr>
                    <p:blipFill>
                      <a:blip r:embed="rId14"/>
                      <a:stretch>
                        <a:fillRect/>
                      </a:stretch>
                    </p:blipFill>
                    <p:spPr>
                      <a:xfrm>
                        <a:off x="6091458" y="1641366"/>
                        <a:ext cx="2595342" cy="286251"/>
                      </a:xfrm>
                      <a:prstGeom prst="rect">
                        <a:avLst/>
                      </a:prstGeom>
                    </p:spPr>
                  </p:pic>
                </p:oleObj>
              </mc:Fallback>
            </mc:AlternateContent>
          </a:graphicData>
        </a:graphic>
      </p:graphicFrame>
      <p:graphicFrame>
        <p:nvGraphicFramePr>
          <p:cNvPr id="9" name="Object 8" descr="H sub 1 colon parameter does not equal constant"/>
          <p:cNvGraphicFramePr>
            <a:graphicFrameLocks noChangeAspect="1"/>
          </p:cNvGraphicFramePr>
          <p:nvPr>
            <p:extLst>
              <p:ext uri="{D42A27DB-BD31-4B8C-83A1-F6EECF244321}">
                <p14:modId xmlns:p14="http://schemas.microsoft.com/office/powerpoint/2010/main" val="353612598"/>
              </p:ext>
            </p:extLst>
          </p:nvPr>
        </p:nvGraphicFramePr>
        <p:xfrm>
          <a:off x="6091458" y="2113204"/>
          <a:ext cx="2576259" cy="286251"/>
        </p:xfrm>
        <a:graphic>
          <a:graphicData uri="http://schemas.openxmlformats.org/presentationml/2006/ole">
            <mc:AlternateContent xmlns:mc="http://schemas.openxmlformats.org/markup-compatibility/2006">
              <mc:Choice xmlns:v="urn:schemas-microsoft-com:vml" Requires="v">
                <p:oleObj spid="_x0000_s11125" name="Equation" r:id="rId15" imgW="3429000" imgH="380880" progId="Equation.DSMT4">
                  <p:embed/>
                </p:oleObj>
              </mc:Choice>
              <mc:Fallback>
                <p:oleObj name="Equation" r:id="rId15" imgW="3429000" imgH="380880" progId="Equation.DSMT4">
                  <p:embed/>
                  <p:pic>
                    <p:nvPicPr>
                      <p:cNvPr id="0" name=""/>
                      <p:cNvPicPr/>
                      <p:nvPr/>
                    </p:nvPicPr>
                    <p:blipFill>
                      <a:blip r:embed="rId16"/>
                      <a:stretch>
                        <a:fillRect/>
                      </a:stretch>
                    </p:blipFill>
                    <p:spPr>
                      <a:xfrm>
                        <a:off x="6091458" y="2113204"/>
                        <a:ext cx="2576259" cy="286251"/>
                      </a:xfrm>
                      <a:prstGeom prst="rect">
                        <a:avLst/>
                      </a:prstGeom>
                    </p:spPr>
                  </p:pic>
                </p:oleObj>
              </mc:Fallback>
            </mc:AlternateContent>
          </a:graphicData>
        </a:graphic>
      </p:graphicFrame>
      <p:pic>
        <p:nvPicPr>
          <p:cNvPr id="11" name="Picture 10" descr="Illustration a. A normal distribution curve titled, two tailed test, is displayed below. The rejection region is on both the sides of the distribution curve. A vertical is drawn below the curve on the left side and is labeled, lower critical value. Another vertical is drawn below the curve on the right side and it is labeled, upper critical value. The region to this left and right side of the vertical is shaded and labeled, start fraction alpha over 2 end fraction. This represents the rejection region."/>
          <p:cNvPicPr>
            <a:picLocks noChangeAspect="1"/>
          </p:cNvPicPr>
          <p:nvPr/>
        </p:nvPicPr>
        <p:blipFill rotWithShape="1">
          <a:blip r:embed="rId17"/>
          <a:srcRect t="26526"/>
          <a:stretch/>
        </p:blipFill>
        <p:spPr>
          <a:xfrm>
            <a:off x="6392889" y="2684558"/>
            <a:ext cx="1992479" cy="1787054"/>
          </a:xfrm>
          <a:prstGeom prst="rect">
            <a:avLst/>
          </a:prstGeom>
        </p:spPr>
      </p:pic>
      <p:sp>
        <p:nvSpPr>
          <p:cNvPr id="413" name="Content Placeholder 2"/>
          <p:cNvSpPr txBox="1">
            <a:spLocks noGrp="1"/>
          </p:cNvSpPr>
          <p:nvPr>
            <p:ph type="body" idx="1"/>
          </p:nvPr>
        </p:nvSpPr>
        <p:spPr>
          <a:xfrm>
            <a:off x="457200" y="4937400"/>
            <a:ext cx="2630476" cy="2911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0000"/>
                </a:solidFill>
                <a:latin typeface="+mn-lt"/>
                <a:ea typeface="Arial"/>
                <a:cs typeface="Arial"/>
                <a:sym typeface="Arial"/>
              </a:rPr>
              <a:t>For a one-tailed test, if</a:t>
            </a:r>
            <a:endParaRPr sz="2800" b="0" i="0" u="none" strike="noStrike" cap="none" dirty="0">
              <a:solidFill>
                <a:schemeClr val="dk1"/>
              </a:solidFill>
              <a:latin typeface="+mn-lt"/>
              <a:ea typeface="Arial"/>
              <a:cs typeface="Arial"/>
              <a:sym typeface="Arial"/>
            </a:endParaRPr>
          </a:p>
        </p:txBody>
      </p:sp>
      <p:graphicFrame>
        <p:nvGraphicFramePr>
          <p:cNvPr id="12" name="Object 11" descr="H sub 1"/>
          <p:cNvGraphicFramePr>
            <a:graphicFrameLocks noChangeAspect="1"/>
          </p:cNvGraphicFramePr>
          <p:nvPr>
            <p:extLst>
              <p:ext uri="{D42A27DB-BD31-4B8C-83A1-F6EECF244321}">
                <p14:modId xmlns:p14="http://schemas.microsoft.com/office/powerpoint/2010/main" val="2716871240"/>
              </p:ext>
            </p:extLst>
          </p:nvPr>
        </p:nvGraphicFramePr>
        <p:xfrm>
          <a:off x="3165394" y="4962179"/>
          <a:ext cx="257625" cy="286251"/>
        </p:xfrm>
        <a:graphic>
          <a:graphicData uri="http://schemas.openxmlformats.org/presentationml/2006/ole">
            <mc:AlternateContent xmlns:mc="http://schemas.openxmlformats.org/markup-compatibility/2006">
              <mc:Choice xmlns:v="urn:schemas-microsoft-com:vml" Requires="v">
                <p:oleObj spid="_x0000_s11126" name="Equation" r:id="rId18" imgW="342720" imgH="380880" progId="Equation.DSMT4">
                  <p:embed/>
                </p:oleObj>
              </mc:Choice>
              <mc:Fallback>
                <p:oleObj name="Equation" r:id="rId18" imgW="342720" imgH="380880" progId="Equation.DSMT4">
                  <p:embed/>
                  <p:pic>
                    <p:nvPicPr>
                      <p:cNvPr id="0" name=""/>
                      <p:cNvPicPr/>
                      <p:nvPr/>
                    </p:nvPicPr>
                    <p:blipFill>
                      <a:blip r:embed="rId19"/>
                      <a:stretch>
                        <a:fillRect/>
                      </a:stretch>
                    </p:blipFill>
                    <p:spPr>
                      <a:xfrm>
                        <a:off x="3165394" y="4962179"/>
                        <a:ext cx="257625" cy="286251"/>
                      </a:xfrm>
                      <a:prstGeom prst="rect">
                        <a:avLst/>
                      </a:prstGeom>
                    </p:spPr>
                  </p:pic>
                </p:oleObj>
              </mc:Fallback>
            </mc:AlternateContent>
          </a:graphicData>
        </a:graphic>
      </p:graphicFrame>
      <p:sp>
        <p:nvSpPr>
          <p:cNvPr id="415" name="Content Placeholder 3"/>
          <p:cNvSpPr txBox="1">
            <a:spLocks noGrp="1"/>
          </p:cNvSpPr>
          <p:nvPr>
            <p:ph type="body" idx="2"/>
          </p:nvPr>
        </p:nvSpPr>
        <p:spPr>
          <a:xfrm>
            <a:off x="3510676" y="4918058"/>
            <a:ext cx="4752260" cy="33037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0000"/>
                </a:solidFill>
                <a:latin typeface="+mn-lt"/>
                <a:ea typeface="Arial"/>
                <a:cs typeface="Arial"/>
                <a:sym typeface="Arial"/>
              </a:rPr>
              <a:t>is stated as </a:t>
            </a:r>
            <a:r>
              <a:rPr lang="en-US" sz="2000" b="0" i="0" u="none" strike="noStrike" cap="none" dirty="0" smtClean="0">
                <a:solidFill>
                  <a:srgbClr val="000000"/>
                </a:solidFill>
                <a:latin typeface="+mn-lt"/>
                <a:ea typeface="Arial"/>
                <a:cs typeface="Arial"/>
                <a:sym typeface="Arial"/>
              </a:rPr>
              <a:t>&lt;, </a:t>
            </a:r>
            <a:r>
              <a:rPr lang="en-US" sz="2000" b="0" i="0" u="none" strike="noStrike" cap="none" dirty="0">
                <a:solidFill>
                  <a:srgbClr val="000000"/>
                </a:solidFill>
                <a:latin typeface="+mn-lt"/>
                <a:ea typeface="Arial"/>
                <a:cs typeface="Arial"/>
                <a:sym typeface="Arial"/>
              </a:rPr>
              <a:t>the rejection region is in the</a:t>
            </a:r>
            <a:endParaRPr sz="2000" b="0" i="0" u="none" strike="noStrike" cap="none" dirty="0">
              <a:solidFill>
                <a:srgbClr val="000000"/>
              </a:solidFill>
              <a:latin typeface="+mn-lt"/>
              <a:ea typeface="Arial"/>
              <a:cs typeface="Arial"/>
              <a:sym typeface="Arial"/>
            </a:endParaRPr>
          </a:p>
        </p:txBody>
      </p:sp>
      <p:sp>
        <p:nvSpPr>
          <p:cNvPr id="416" name="Content Placeholder 4"/>
          <p:cNvSpPr txBox="1">
            <a:spLocks noGrp="1"/>
          </p:cNvSpPr>
          <p:nvPr>
            <p:ph type="body" idx="3"/>
          </p:nvPr>
        </p:nvSpPr>
        <p:spPr>
          <a:xfrm>
            <a:off x="457200" y="5311406"/>
            <a:ext cx="1371600" cy="31414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u="none" strike="noStrike" cap="none" dirty="0">
                <a:solidFill>
                  <a:srgbClr val="000000"/>
                </a:solidFill>
                <a:latin typeface="+mn-lt"/>
                <a:ea typeface="Arial"/>
                <a:cs typeface="Arial"/>
                <a:sym typeface="Arial"/>
              </a:rPr>
              <a:t>lower</a:t>
            </a:r>
            <a:r>
              <a:rPr lang="en-US" sz="2000" b="0" i="0" u="none" strike="noStrike" cap="none" dirty="0">
                <a:solidFill>
                  <a:srgbClr val="000000"/>
                </a:solidFill>
                <a:latin typeface="+mn-lt"/>
                <a:ea typeface="Arial"/>
                <a:cs typeface="Arial"/>
                <a:sym typeface="Arial"/>
              </a:rPr>
              <a:t> tail; if</a:t>
            </a:r>
            <a:endParaRPr sz="2000" b="0" i="0" u="none" strike="noStrike" cap="none" dirty="0">
              <a:solidFill>
                <a:srgbClr val="000000"/>
              </a:solidFill>
              <a:latin typeface="+mn-lt"/>
              <a:ea typeface="Arial"/>
              <a:cs typeface="Arial"/>
              <a:sym typeface="Arial"/>
            </a:endParaRPr>
          </a:p>
        </p:txBody>
      </p:sp>
      <p:graphicFrame>
        <p:nvGraphicFramePr>
          <p:cNvPr id="13" name="Object 12" descr="H sub 1"/>
          <p:cNvGraphicFramePr>
            <a:graphicFrameLocks noChangeAspect="1"/>
          </p:cNvGraphicFramePr>
          <p:nvPr>
            <p:extLst>
              <p:ext uri="{D42A27DB-BD31-4B8C-83A1-F6EECF244321}">
                <p14:modId xmlns:p14="http://schemas.microsoft.com/office/powerpoint/2010/main" val="3077864495"/>
              </p:ext>
            </p:extLst>
          </p:nvPr>
        </p:nvGraphicFramePr>
        <p:xfrm>
          <a:off x="1886346" y="5349235"/>
          <a:ext cx="257625" cy="286251"/>
        </p:xfrm>
        <a:graphic>
          <a:graphicData uri="http://schemas.openxmlformats.org/presentationml/2006/ole">
            <mc:AlternateContent xmlns:mc="http://schemas.openxmlformats.org/markup-compatibility/2006">
              <mc:Choice xmlns:v="urn:schemas-microsoft-com:vml" Requires="v">
                <p:oleObj spid="_x0000_s11127" name="Equation" r:id="rId20" imgW="342720" imgH="380880" progId="Equation.DSMT4">
                  <p:embed/>
                </p:oleObj>
              </mc:Choice>
              <mc:Fallback>
                <p:oleObj name="Equation" r:id="rId20" imgW="342720" imgH="380880" progId="Equation.DSMT4">
                  <p:embed/>
                  <p:pic>
                    <p:nvPicPr>
                      <p:cNvPr id="0" name=""/>
                      <p:cNvPicPr/>
                      <p:nvPr/>
                    </p:nvPicPr>
                    <p:blipFill>
                      <a:blip r:embed="rId21"/>
                      <a:stretch>
                        <a:fillRect/>
                      </a:stretch>
                    </p:blipFill>
                    <p:spPr>
                      <a:xfrm>
                        <a:off x="1886346" y="5349235"/>
                        <a:ext cx="257625" cy="286251"/>
                      </a:xfrm>
                      <a:prstGeom prst="rect">
                        <a:avLst/>
                      </a:prstGeom>
                    </p:spPr>
                  </p:pic>
                </p:oleObj>
              </mc:Fallback>
            </mc:AlternateContent>
          </a:graphicData>
        </a:graphic>
      </p:graphicFrame>
      <p:sp>
        <p:nvSpPr>
          <p:cNvPr id="418" name="Content Placeholder 5"/>
          <p:cNvSpPr txBox="1">
            <a:spLocks noGrp="1"/>
          </p:cNvSpPr>
          <p:nvPr>
            <p:ph type="body" idx="4"/>
          </p:nvPr>
        </p:nvSpPr>
        <p:spPr>
          <a:xfrm>
            <a:off x="2211456" y="5311406"/>
            <a:ext cx="6475344" cy="3048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0000"/>
                </a:solidFill>
                <a:latin typeface="+mn-lt"/>
                <a:ea typeface="Arial"/>
                <a:cs typeface="Arial"/>
                <a:sym typeface="Arial"/>
              </a:rPr>
              <a:t>is stated as </a:t>
            </a:r>
            <a:r>
              <a:rPr lang="en-US" sz="2000" b="0" i="0" u="none" strike="noStrike" cap="none" dirty="0" smtClean="0">
                <a:solidFill>
                  <a:srgbClr val="000000"/>
                </a:solidFill>
                <a:latin typeface="+mn-lt"/>
                <a:ea typeface="Arial"/>
                <a:cs typeface="Arial"/>
                <a:sym typeface="Arial"/>
              </a:rPr>
              <a:t>&gt;, </a:t>
            </a:r>
            <a:r>
              <a:rPr lang="en-US" sz="2000" b="0" i="0" u="none" strike="noStrike" cap="none" dirty="0">
                <a:solidFill>
                  <a:srgbClr val="000000"/>
                </a:solidFill>
                <a:latin typeface="+mn-lt"/>
                <a:ea typeface="Arial"/>
                <a:cs typeface="Arial"/>
                <a:sym typeface="Arial"/>
              </a:rPr>
              <a:t>the rejection region is in the </a:t>
            </a:r>
            <a:r>
              <a:rPr lang="en-US" sz="2000" b="0" u="none" strike="noStrike" cap="none" dirty="0">
                <a:solidFill>
                  <a:srgbClr val="000000"/>
                </a:solidFill>
                <a:latin typeface="+mn-lt"/>
                <a:ea typeface="Arial"/>
                <a:cs typeface="Arial"/>
                <a:sym typeface="Arial"/>
              </a:rPr>
              <a:t>upper</a:t>
            </a:r>
            <a:r>
              <a:rPr lang="en-US" sz="2000" b="0" i="0" u="none" strike="noStrike" cap="none" dirty="0">
                <a:solidFill>
                  <a:srgbClr val="000000"/>
                </a:solidFill>
                <a:latin typeface="+mn-lt"/>
                <a:ea typeface="Arial"/>
                <a:cs typeface="Arial"/>
                <a:sym typeface="Arial"/>
              </a:rPr>
              <a:t> tail (just</a:t>
            </a:r>
            <a:endParaRPr sz="2000" b="0" i="0" u="none" strike="noStrike" cap="none" dirty="0">
              <a:solidFill>
                <a:srgbClr val="000000"/>
              </a:solidFill>
              <a:latin typeface="+mn-lt"/>
              <a:ea typeface="Arial"/>
              <a:cs typeface="Arial"/>
              <a:sym typeface="Arial"/>
            </a:endParaRPr>
          </a:p>
        </p:txBody>
      </p:sp>
      <p:sp>
        <p:nvSpPr>
          <p:cNvPr id="419" name="Content Placeholder 6"/>
          <p:cNvSpPr txBox="1">
            <a:spLocks noGrp="1"/>
          </p:cNvSpPr>
          <p:nvPr>
            <p:ph type="body" idx="5"/>
          </p:nvPr>
        </p:nvSpPr>
        <p:spPr>
          <a:xfrm>
            <a:off x="457200" y="5681675"/>
            <a:ext cx="8229600" cy="32318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rgbClr val="000000"/>
                </a:solidFill>
                <a:latin typeface="+mn-lt"/>
                <a:ea typeface="Arial"/>
                <a:cs typeface="Arial"/>
                <a:sym typeface="Arial"/>
              </a:rPr>
              <a:t>think of the inequality as an arrow pointing to the proper tail direction).</a:t>
            </a:r>
            <a:endParaRPr sz="2000" b="0" i="0" u="none" strike="noStrike" cap="none" dirty="0">
              <a:solidFill>
                <a:srgbClr val="000000"/>
              </a:solidFill>
              <a:latin typeface="+mn-lt"/>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Example 7.5: Finding the Critical Value and Drawing a Conclusion</a:t>
            </a:r>
          </a:p>
        </p:txBody>
      </p:sp>
      <p:sp>
        <p:nvSpPr>
          <p:cNvPr id="9" name="Content Placeholder 8"/>
          <p:cNvSpPr>
            <a:spLocks noGrp="1"/>
          </p:cNvSpPr>
          <p:nvPr>
            <p:ph type="body" idx="1"/>
          </p:nvPr>
        </p:nvSpPr>
        <p:spPr>
          <a:xfrm>
            <a:off x="457200" y="1600201"/>
            <a:ext cx="3816626" cy="347869"/>
          </a:xfrm>
        </p:spPr>
        <p:txBody>
          <a:bodyPr/>
          <a:lstStyle/>
          <a:p>
            <a:pPr marL="256032" lvl="0" indent="-256032">
              <a:spcBef>
                <a:spcPts val="600"/>
              </a:spcBef>
              <a:buSzPct val="100000"/>
            </a:pPr>
            <a:r>
              <a:rPr lang="en-US" sz="1600" dirty="0">
                <a:solidFill>
                  <a:srgbClr val="000000"/>
                </a:solidFill>
                <a:latin typeface="+mn-lt"/>
              </a:rPr>
              <a:t>In the CadSoft example, use </a:t>
            </a:r>
            <a:r>
              <a:rPr lang="el-GR" sz="1600" i="1" dirty="0" smtClean="0">
                <a:solidFill>
                  <a:srgbClr val="000000"/>
                </a:solidFill>
                <a:latin typeface="+mn-lt"/>
              </a:rPr>
              <a:t>α</a:t>
            </a:r>
            <a:r>
              <a:rPr lang="en-US" sz="1600" dirty="0" smtClean="0">
                <a:solidFill>
                  <a:srgbClr val="000000"/>
                </a:solidFill>
                <a:latin typeface="+mn-lt"/>
              </a:rPr>
              <a:t> </a:t>
            </a:r>
            <a:r>
              <a:rPr lang="en-US" sz="1600" dirty="0">
                <a:solidFill>
                  <a:srgbClr val="000000"/>
                </a:solidFill>
                <a:latin typeface="+mn-lt"/>
              </a:rPr>
              <a:t>= 0.05.</a:t>
            </a:r>
          </a:p>
        </p:txBody>
      </p:sp>
      <p:sp>
        <p:nvSpPr>
          <p:cNvPr id="10" name="Content Placeholder 9"/>
          <p:cNvSpPr>
            <a:spLocks noGrp="1"/>
          </p:cNvSpPr>
          <p:nvPr>
            <p:ph type="body" idx="2"/>
          </p:nvPr>
        </p:nvSpPr>
        <p:spPr>
          <a:xfrm>
            <a:off x="457200" y="2003707"/>
            <a:ext cx="655983" cy="282296"/>
          </a:xfrm>
        </p:spPr>
        <p:txBody>
          <a:bodyPr/>
          <a:lstStyle/>
          <a:p>
            <a:pPr marL="740664" indent="-283464">
              <a:spcBef>
                <a:spcPts val="600"/>
              </a:spcBef>
              <a:buSzPct val="100000"/>
              <a:buFont typeface="Arial" panose="020B0604020202020204" pitchFamily="34" charset="0"/>
              <a:buChar char="–"/>
            </a:pPr>
            <a:r>
              <a:rPr lang="en-US" sz="1600" dirty="0" smtClean="0">
                <a:latin typeface="+mn-lt"/>
              </a:rPr>
              <a:t>  </a:t>
            </a:r>
            <a:endParaRPr lang="en-US" sz="1600" dirty="0">
              <a:latin typeface="+mn-lt"/>
            </a:endParaRPr>
          </a:p>
        </p:txBody>
      </p:sp>
      <p:graphicFrame>
        <p:nvGraphicFramePr>
          <p:cNvPr id="23" name="Object 22" descr="H sub 0, mean response time is greater than or equal to 25."/>
          <p:cNvGraphicFramePr>
            <a:graphicFrameLocks noChangeAspect="1"/>
          </p:cNvGraphicFramePr>
          <p:nvPr>
            <p:extLst>
              <p:ext uri="{D42A27DB-BD31-4B8C-83A1-F6EECF244321}">
                <p14:modId xmlns:p14="http://schemas.microsoft.com/office/powerpoint/2010/main" val="971399542"/>
              </p:ext>
            </p:extLst>
          </p:nvPr>
        </p:nvGraphicFramePr>
        <p:xfrm>
          <a:off x="1215527" y="2105285"/>
          <a:ext cx="2706373" cy="260228"/>
        </p:xfrm>
        <a:graphic>
          <a:graphicData uri="http://schemas.openxmlformats.org/presentationml/2006/ole">
            <mc:AlternateContent xmlns:mc="http://schemas.openxmlformats.org/markup-compatibility/2006">
              <mc:Choice xmlns:v="urn:schemas-microsoft-com:vml" Requires="v">
                <p:oleObj spid="_x0000_s45451" name="Equation" r:id="rId3" imgW="3962160" imgH="380880" progId="Equation.DSMT4">
                  <p:embed/>
                </p:oleObj>
              </mc:Choice>
              <mc:Fallback>
                <p:oleObj name="Equation" r:id="rId3" imgW="3962160" imgH="380880" progId="Equation.DSMT4">
                  <p:embed/>
                  <p:pic>
                    <p:nvPicPr>
                      <p:cNvPr id="0" name=""/>
                      <p:cNvPicPr/>
                      <p:nvPr/>
                    </p:nvPicPr>
                    <p:blipFill>
                      <a:blip r:embed="rId4"/>
                      <a:stretch>
                        <a:fillRect/>
                      </a:stretch>
                    </p:blipFill>
                    <p:spPr>
                      <a:xfrm>
                        <a:off x="1215527" y="2105285"/>
                        <a:ext cx="2706373" cy="260228"/>
                      </a:xfrm>
                      <a:prstGeom prst="rect">
                        <a:avLst/>
                      </a:prstGeom>
                    </p:spPr>
                  </p:pic>
                </p:oleObj>
              </mc:Fallback>
            </mc:AlternateContent>
          </a:graphicData>
        </a:graphic>
      </p:graphicFrame>
      <p:sp>
        <p:nvSpPr>
          <p:cNvPr id="11" name="Content Placeholder 10"/>
          <p:cNvSpPr>
            <a:spLocks noGrp="1"/>
          </p:cNvSpPr>
          <p:nvPr>
            <p:ph type="body" idx="3"/>
          </p:nvPr>
        </p:nvSpPr>
        <p:spPr>
          <a:xfrm>
            <a:off x="457200" y="2411210"/>
            <a:ext cx="655983" cy="337583"/>
          </a:xfrm>
        </p:spPr>
        <p:txBody>
          <a:bodyPr/>
          <a:lstStyle/>
          <a:p>
            <a:pPr marL="740664" indent="-283464">
              <a:spcBef>
                <a:spcPts val="600"/>
              </a:spcBef>
              <a:buSzPct val="100000"/>
              <a:buFont typeface="Arial" panose="020B0604020202020204" pitchFamily="34" charset="0"/>
              <a:buChar char="–"/>
            </a:pPr>
            <a:r>
              <a:rPr lang="en-US" sz="1600" dirty="0">
                <a:solidFill>
                  <a:srgbClr val="000000"/>
                </a:solidFill>
                <a:latin typeface="+mn-lt"/>
              </a:rPr>
              <a:t> </a:t>
            </a:r>
            <a:endParaRPr lang="en-US" sz="1600" dirty="0">
              <a:latin typeface="+mn-lt"/>
            </a:endParaRPr>
          </a:p>
        </p:txBody>
      </p:sp>
      <p:graphicFrame>
        <p:nvGraphicFramePr>
          <p:cNvPr id="24" name="Object 23" descr="H sub 1, mean response time is less than 25."/>
          <p:cNvGraphicFramePr>
            <a:graphicFrameLocks noChangeAspect="1"/>
          </p:cNvGraphicFramePr>
          <p:nvPr>
            <p:extLst>
              <p:ext uri="{D42A27DB-BD31-4B8C-83A1-F6EECF244321}">
                <p14:modId xmlns:p14="http://schemas.microsoft.com/office/powerpoint/2010/main" val="125768024"/>
              </p:ext>
            </p:extLst>
          </p:nvPr>
        </p:nvGraphicFramePr>
        <p:xfrm>
          <a:off x="1215527" y="2526131"/>
          <a:ext cx="2689024" cy="260228"/>
        </p:xfrm>
        <a:graphic>
          <a:graphicData uri="http://schemas.openxmlformats.org/presentationml/2006/ole">
            <mc:AlternateContent xmlns:mc="http://schemas.openxmlformats.org/markup-compatibility/2006">
              <mc:Choice xmlns:v="urn:schemas-microsoft-com:vml" Requires="v">
                <p:oleObj spid="_x0000_s45452" name="Equation" r:id="rId5" imgW="3936960" imgH="380880" progId="Equation.DSMT4">
                  <p:embed/>
                </p:oleObj>
              </mc:Choice>
              <mc:Fallback>
                <p:oleObj name="Equation" r:id="rId5" imgW="3936960" imgH="380880" progId="Equation.DSMT4">
                  <p:embed/>
                  <p:pic>
                    <p:nvPicPr>
                      <p:cNvPr id="23" name="Object 22"/>
                      <p:cNvPicPr/>
                      <p:nvPr/>
                    </p:nvPicPr>
                    <p:blipFill>
                      <a:blip r:embed="rId6"/>
                      <a:stretch>
                        <a:fillRect/>
                      </a:stretch>
                    </p:blipFill>
                    <p:spPr>
                      <a:xfrm>
                        <a:off x="1215527" y="2526131"/>
                        <a:ext cx="2689024" cy="260228"/>
                      </a:xfrm>
                      <a:prstGeom prst="rect">
                        <a:avLst/>
                      </a:prstGeom>
                    </p:spPr>
                  </p:pic>
                </p:oleObj>
              </mc:Fallback>
            </mc:AlternateContent>
          </a:graphicData>
        </a:graphic>
      </p:graphicFrame>
      <p:sp>
        <p:nvSpPr>
          <p:cNvPr id="12" name="Content Placeholder 11"/>
          <p:cNvSpPr>
            <a:spLocks noGrp="1"/>
          </p:cNvSpPr>
          <p:nvPr>
            <p:ph type="body" idx="4"/>
          </p:nvPr>
        </p:nvSpPr>
        <p:spPr>
          <a:xfrm>
            <a:off x="457200" y="2874001"/>
            <a:ext cx="655983" cy="317701"/>
          </a:xfrm>
        </p:spPr>
        <p:txBody>
          <a:bodyPr/>
          <a:lstStyle/>
          <a:p>
            <a:pPr marL="740664" indent="-283464">
              <a:spcBef>
                <a:spcPts val="600"/>
              </a:spcBef>
              <a:buSzPct val="100000"/>
              <a:buFont typeface="Arial" panose="020B0604020202020204" pitchFamily="34" charset="0"/>
              <a:buChar char="–"/>
            </a:pPr>
            <a:r>
              <a:rPr lang="en-US" sz="1600" dirty="0" smtClean="0">
                <a:latin typeface="+mn-lt"/>
              </a:rPr>
              <a:t>  </a:t>
            </a:r>
            <a:endParaRPr lang="en-US" sz="1600" dirty="0">
              <a:latin typeface="+mn-lt"/>
            </a:endParaRPr>
          </a:p>
        </p:txBody>
      </p:sp>
      <p:graphicFrame>
        <p:nvGraphicFramePr>
          <p:cNvPr id="25" name="Object 24" descr="n = 44. d f = n minus 1 = 43."/>
          <p:cNvGraphicFramePr>
            <a:graphicFrameLocks noChangeAspect="1"/>
          </p:cNvGraphicFramePr>
          <p:nvPr>
            <p:extLst>
              <p:ext uri="{D42A27DB-BD31-4B8C-83A1-F6EECF244321}">
                <p14:modId xmlns:p14="http://schemas.microsoft.com/office/powerpoint/2010/main" val="3436534126"/>
              </p:ext>
            </p:extLst>
          </p:nvPr>
        </p:nvGraphicFramePr>
        <p:xfrm>
          <a:off x="1215527" y="2972593"/>
          <a:ext cx="2051465" cy="257625"/>
        </p:xfrm>
        <a:graphic>
          <a:graphicData uri="http://schemas.openxmlformats.org/presentationml/2006/ole">
            <mc:AlternateContent xmlns:mc="http://schemas.openxmlformats.org/markup-compatibility/2006">
              <mc:Choice xmlns:v="urn:schemas-microsoft-com:vml" Requires="v">
                <p:oleObj spid="_x0000_s45453" name="Equation" r:id="rId7" imgW="2730240" imgH="342720" progId="Equation.DSMT4">
                  <p:embed/>
                </p:oleObj>
              </mc:Choice>
              <mc:Fallback>
                <p:oleObj name="Equation" r:id="rId7" imgW="2730240" imgH="342720" progId="Equation.DSMT4">
                  <p:embed/>
                  <p:pic>
                    <p:nvPicPr>
                      <p:cNvPr id="0" name=""/>
                      <p:cNvPicPr/>
                      <p:nvPr/>
                    </p:nvPicPr>
                    <p:blipFill>
                      <a:blip r:embed="rId8"/>
                      <a:stretch>
                        <a:fillRect/>
                      </a:stretch>
                    </p:blipFill>
                    <p:spPr>
                      <a:xfrm>
                        <a:off x="1215527" y="2972593"/>
                        <a:ext cx="2051465" cy="257625"/>
                      </a:xfrm>
                      <a:prstGeom prst="rect">
                        <a:avLst/>
                      </a:prstGeom>
                    </p:spPr>
                  </p:pic>
                </p:oleObj>
              </mc:Fallback>
            </mc:AlternateContent>
          </a:graphicData>
        </a:graphic>
      </p:graphicFrame>
      <p:sp>
        <p:nvSpPr>
          <p:cNvPr id="13" name="Content Placeholder 12"/>
          <p:cNvSpPr>
            <a:spLocks noGrp="1"/>
          </p:cNvSpPr>
          <p:nvPr>
            <p:ph type="body" idx="5"/>
          </p:nvPr>
        </p:nvSpPr>
        <p:spPr>
          <a:xfrm>
            <a:off x="457200" y="3295792"/>
            <a:ext cx="1848678" cy="312114"/>
          </a:xfrm>
        </p:spPr>
        <p:txBody>
          <a:bodyPr/>
          <a:lstStyle/>
          <a:p>
            <a:pPr marL="740664" lvl="0" indent="-283464">
              <a:spcBef>
                <a:spcPts val="600"/>
              </a:spcBef>
              <a:buSzPct val="100000"/>
              <a:buFont typeface="Arial"/>
              <a:buChar char="–"/>
            </a:pPr>
            <a:r>
              <a:rPr lang="en-US" sz="1600" i="1" dirty="0">
                <a:solidFill>
                  <a:srgbClr val="000000"/>
                </a:solidFill>
                <a:latin typeface="+mn-lt"/>
              </a:rPr>
              <a:t>t</a:t>
            </a:r>
            <a:r>
              <a:rPr lang="en-US" sz="1600" dirty="0">
                <a:solidFill>
                  <a:srgbClr val="000000"/>
                </a:solidFill>
                <a:latin typeface="+mn-lt"/>
              </a:rPr>
              <a:t> = </a:t>
            </a:r>
            <a:r>
              <a:rPr lang="en-US" sz="1600" dirty="0" smtClean="0">
                <a:solidFill>
                  <a:srgbClr val="000000"/>
                </a:solidFill>
                <a:latin typeface="+mn-lt"/>
              </a:rPr>
              <a:t>−1.05</a:t>
            </a:r>
            <a:endParaRPr lang="en-US" sz="1600" dirty="0">
              <a:solidFill>
                <a:srgbClr val="000000"/>
              </a:solidFill>
              <a:latin typeface="+mn-lt"/>
            </a:endParaRPr>
          </a:p>
        </p:txBody>
      </p:sp>
      <p:sp>
        <p:nvSpPr>
          <p:cNvPr id="14" name="Content Placeholder 13"/>
          <p:cNvSpPr>
            <a:spLocks noGrp="1"/>
          </p:cNvSpPr>
          <p:nvPr>
            <p:ph type="body" idx="6"/>
          </p:nvPr>
        </p:nvSpPr>
        <p:spPr>
          <a:xfrm>
            <a:off x="457201" y="3733114"/>
            <a:ext cx="1987826" cy="312113"/>
          </a:xfrm>
        </p:spPr>
        <p:txBody>
          <a:bodyPr/>
          <a:lstStyle/>
          <a:p>
            <a:pPr marL="740664" lvl="0" indent="-283464">
              <a:spcBef>
                <a:spcPts val="600"/>
              </a:spcBef>
              <a:buSzPct val="100000"/>
              <a:buFont typeface="Arial"/>
              <a:buChar char="–"/>
            </a:pPr>
            <a:r>
              <a:rPr lang="en-US" sz="1600" dirty="0">
                <a:solidFill>
                  <a:srgbClr val="000000"/>
                </a:solidFill>
                <a:latin typeface="+mn-lt"/>
              </a:rPr>
              <a:t>Critical value</a:t>
            </a:r>
            <a:endParaRPr lang="en-US" sz="1600" dirty="0">
              <a:latin typeface="+mn-lt"/>
            </a:endParaRPr>
          </a:p>
        </p:txBody>
      </p:sp>
      <p:graphicFrame>
        <p:nvGraphicFramePr>
          <p:cNvPr id="26" name="Object 25" descr="= t sub start expression start fraction alpha over 2 end fraction comma n minus 1 end expression = T period I N V left parenthesis 1 minus alpha comma n minus 1 right parenthesis = T period I N V left parenthesis 0.95 comma 43 right parenthesis = 1.68."/>
          <p:cNvGraphicFramePr>
            <a:graphicFrameLocks noChangeAspect="1"/>
          </p:cNvGraphicFramePr>
          <p:nvPr>
            <p:extLst>
              <p:ext uri="{D42A27DB-BD31-4B8C-83A1-F6EECF244321}">
                <p14:modId xmlns:p14="http://schemas.microsoft.com/office/powerpoint/2010/main" val="1543173768"/>
              </p:ext>
            </p:extLst>
          </p:nvPr>
        </p:nvGraphicFramePr>
        <p:xfrm>
          <a:off x="2609734" y="3821504"/>
          <a:ext cx="4319786" cy="407690"/>
        </p:xfrm>
        <a:graphic>
          <a:graphicData uri="http://schemas.openxmlformats.org/presentationml/2006/ole">
            <mc:AlternateContent xmlns:mc="http://schemas.openxmlformats.org/markup-compatibility/2006">
              <mc:Choice xmlns:v="urn:schemas-microsoft-com:vml" Requires="v">
                <p:oleObj spid="_x0000_s45454" name="Equation" r:id="rId9" imgW="6324480" imgH="596880" progId="Equation.DSMT4">
                  <p:embed/>
                </p:oleObj>
              </mc:Choice>
              <mc:Fallback>
                <p:oleObj name="Equation" r:id="rId9" imgW="6324480" imgH="596880" progId="Equation.DSMT4">
                  <p:embed/>
                  <p:pic>
                    <p:nvPicPr>
                      <p:cNvPr id="0" name=""/>
                      <p:cNvPicPr/>
                      <p:nvPr/>
                    </p:nvPicPr>
                    <p:blipFill>
                      <a:blip r:embed="rId10"/>
                      <a:stretch>
                        <a:fillRect/>
                      </a:stretch>
                    </p:blipFill>
                    <p:spPr>
                      <a:xfrm>
                        <a:off x="2609734" y="3821504"/>
                        <a:ext cx="4319786" cy="407690"/>
                      </a:xfrm>
                      <a:prstGeom prst="rect">
                        <a:avLst/>
                      </a:prstGeom>
                    </p:spPr>
                  </p:pic>
                </p:oleObj>
              </mc:Fallback>
            </mc:AlternateContent>
          </a:graphicData>
        </a:graphic>
      </p:graphicFrame>
      <p:sp>
        <p:nvSpPr>
          <p:cNvPr id="15" name="Content Placeholder 14"/>
          <p:cNvSpPr>
            <a:spLocks noGrp="1"/>
          </p:cNvSpPr>
          <p:nvPr>
            <p:ph type="body" idx="7"/>
          </p:nvPr>
        </p:nvSpPr>
        <p:spPr>
          <a:xfrm>
            <a:off x="457200" y="4298164"/>
            <a:ext cx="3816626" cy="328253"/>
          </a:xfrm>
        </p:spPr>
        <p:txBody>
          <a:bodyPr/>
          <a:lstStyle/>
          <a:p>
            <a:pPr marL="740664" lvl="0" indent="-283464">
              <a:spcBef>
                <a:spcPts val="600"/>
              </a:spcBef>
              <a:buSzPct val="100000"/>
              <a:buFont typeface="Arial"/>
              <a:buChar char="–"/>
            </a:pPr>
            <a:r>
              <a:rPr lang="en-US" sz="1600" dirty="0">
                <a:solidFill>
                  <a:srgbClr val="000000"/>
                </a:solidFill>
                <a:latin typeface="+mn-lt"/>
              </a:rPr>
              <a:t>For a lower-tailed test, use </a:t>
            </a:r>
            <a:r>
              <a:rPr lang="en-US" sz="1600" dirty="0" smtClean="0">
                <a:solidFill>
                  <a:srgbClr val="000000"/>
                </a:solidFill>
                <a:latin typeface="+mn-lt"/>
              </a:rPr>
              <a:t>−1.68</a:t>
            </a:r>
            <a:endParaRPr lang="en-US" sz="1600" dirty="0">
              <a:latin typeface="+mn-lt"/>
            </a:endParaRPr>
          </a:p>
        </p:txBody>
      </p:sp>
      <p:sp>
        <p:nvSpPr>
          <p:cNvPr id="16" name="Content Placeholder 15"/>
          <p:cNvSpPr>
            <a:spLocks noGrp="1"/>
          </p:cNvSpPr>
          <p:nvPr>
            <p:ph type="body" idx="8"/>
          </p:nvPr>
        </p:nvSpPr>
        <p:spPr>
          <a:xfrm>
            <a:off x="457200" y="4692746"/>
            <a:ext cx="4820478" cy="314438"/>
          </a:xfrm>
        </p:spPr>
        <p:txBody>
          <a:bodyPr/>
          <a:lstStyle/>
          <a:p>
            <a:pPr marL="740664" lvl="0" indent="-283464">
              <a:spcBef>
                <a:spcPts val="600"/>
              </a:spcBef>
              <a:buSzPct val="100000"/>
              <a:buFont typeface="Arial"/>
              <a:buChar char="–"/>
            </a:pPr>
            <a:r>
              <a:rPr lang="en-US" sz="1600" i="1" dirty="0" smtClean="0">
                <a:solidFill>
                  <a:srgbClr val="000000"/>
                </a:solidFill>
                <a:latin typeface="+mn-lt"/>
              </a:rPr>
              <a:t>t</a:t>
            </a:r>
            <a:r>
              <a:rPr lang="en-US" sz="1600" dirty="0" smtClean="0">
                <a:solidFill>
                  <a:srgbClr val="000000"/>
                </a:solidFill>
                <a:latin typeface="+mn-lt"/>
              </a:rPr>
              <a:t> </a:t>
            </a:r>
            <a:r>
              <a:rPr lang="en-US" sz="1600" dirty="0">
                <a:solidFill>
                  <a:srgbClr val="000000"/>
                </a:solidFill>
                <a:latin typeface="+mn-lt"/>
              </a:rPr>
              <a:t>= </a:t>
            </a:r>
            <a:r>
              <a:rPr lang="en-US" sz="1600" dirty="0" smtClean="0">
                <a:solidFill>
                  <a:srgbClr val="000000"/>
                </a:solidFill>
                <a:latin typeface="+mn-lt"/>
              </a:rPr>
              <a:t>−1.05 </a:t>
            </a:r>
            <a:r>
              <a:rPr lang="en-US" sz="1600" dirty="0">
                <a:solidFill>
                  <a:srgbClr val="000000"/>
                </a:solidFill>
                <a:latin typeface="+mn-lt"/>
              </a:rPr>
              <a:t>does not fall in the rejection </a:t>
            </a:r>
            <a:r>
              <a:rPr lang="en-US" sz="1600" dirty="0" smtClean="0">
                <a:solidFill>
                  <a:srgbClr val="000000"/>
                </a:solidFill>
                <a:latin typeface="+mn-lt"/>
              </a:rPr>
              <a:t>region</a:t>
            </a:r>
            <a:r>
              <a:rPr lang="en-US" sz="1600" dirty="0">
                <a:solidFill>
                  <a:srgbClr val="000000"/>
                </a:solidFill>
                <a:latin typeface="+mn-lt"/>
              </a:rPr>
              <a:t>.</a:t>
            </a:r>
            <a:endParaRPr lang="en-US" sz="1600" dirty="0">
              <a:latin typeface="+mn-lt"/>
            </a:endParaRPr>
          </a:p>
        </p:txBody>
      </p:sp>
      <p:sp>
        <p:nvSpPr>
          <p:cNvPr id="17" name="Content Placeholder 16"/>
          <p:cNvSpPr>
            <a:spLocks noGrp="1"/>
          </p:cNvSpPr>
          <p:nvPr>
            <p:ph type="body" idx="9"/>
          </p:nvPr>
        </p:nvSpPr>
        <p:spPr>
          <a:xfrm>
            <a:off x="457200" y="5064053"/>
            <a:ext cx="1909841" cy="383168"/>
          </a:xfrm>
        </p:spPr>
        <p:txBody>
          <a:bodyPr/>
          <a:lstStyle/>
          <a:p>
            <a:pPr marL="740664" lvl="0" indent="-283464">
              <a:spcBef>
                <a:spcPts val="600"/>
              </a:spcBef>
              <a:buSzPct val="100000"/>
              <a:buFont typeface="Arial"/>
              <a:buChar char="–"/>
            </a:pPr>
            <a:r>
              <a:rPr lang="en-US" sz="1600" dirty="0">
                <a:solidFill>
                  <a:srgbClr val="000000"/>
                </a:solidFill>
                <a:latin typeface="+mn-lt"/>
              </a:rPr>
              <a:t>Fail to reject</a:t>
            </a:r>
            <a:endParaRPr lang="en-US" sz="1600" dirty="0">
              <a:latin typeface="+mn-lt"/>
            </a:endParaRPr>
          </a:p>
        </p:txBody>
      </p:sp>
      <p:graphicFrame>
        <p:nvGraphicFramePr>
          <p:cNvPr id="27" name="Object 26" descr="H sub 0."/>
          <p:cNvGraphicFramePr>
            <a:graphicFrameLocks noChangeAspect="1"/>
          </p:cNvGraphicFramePr>
          <p:nvPr>
            <p:extLst>
              <p:ext uri="{D42A27DB-BD31-4B8C-83A1-F6EECF244321}">
                <p14:modId xmlns:p14="http://schemas.microsoft.com/office/powerpoint/2010/main" val="1663909663"/>
              </p:ext>
            </p:extLst>
          </p:nvPr>
        </p:nvGraphicFramePr>
        <p:xfrm>
          <a:off x="2519809" y="5160969"/>
          <a:ext cx="276709" cy="286251"/>
        </p:xfrm>
        <a:graphic>
          <a:graphicData uri="http://schemas.openxmlformats.org/presentationml/2006/ole">
            <mc:AlternateContent xmlns:mc="http://schemas.openxmlformats.org/markup-compatibility/2006">
              <mc:Choice xmlns:v="urn:schemas-microsoft-com:vml" Requires="v">
                <p:oleObj spid="_x0000_s45455" name="Equation" r:id="rId11" imgW="368280" imgH="380880" progId="Equation.DSMT4">
                  <p:embed/>
                </p:oleObj>
              </mc:Choice>
              <mc:Fallback>
                <p:oleObj name="Equation" r:id="rId11" imgW="368280" imgH="380880" progId="Equation.DSMT4">
                  <p:embed/>
                  <p:pic>
                    <p:nvPicPr>
                      <p:cNvPr id="0" name=""/>
                      <p:cNvPicPr/>
                      <p:nvPr/>
                    </p:nvPicPr>
                    <p:blipFill>
                      <a:blip r:embed="rId12"/>
                      <a:stretch>
                        <a:fillRect/>
                      </a:stretch>
                    </p:blipFill>
                    <p:spPr>
                      <a:xfrm>
                        <a:off x="2519809" y="5160969"/>
                        <a:ext cx="276709" cy="286251"/>
                      </a:xfrm>
                      <a:prstGeom prst="rect">
                        <a:avLst/>
                      </a:prstGeom>
                    </p:spPr>
                  </p:pic>
                </p:oleObj>
              </mc:Fallback>
            </mc:AlternateContent>
          </a:graphicData>
        </a:graphic>
      </p:graphicFrame>
      <p:sp>
        <p:nvSpPr>
          <p:cNvPr id="18" name="Content Placeholder 17"/>
          <p:cNvSpPr>
            <a:spLocks noGrp="1"/>
          </p:cNvSpPr>
          <p:nvPr>
            <p:ph type="body" idx="13"/>
          </p:nvPr>
        </p:nvSpPr>
        <p:spPr>
          <a:xfrm>
            <a:off x="457200" y="5563721"/>
            <a:ext cx="5665304" cy="777443"/>
          </a:xfrm>
        </p:spPr>
        <p:txBody>
          <a:bodyPr/>
          <a:lstStyle/>
          <a:p>
            <a:pPr marL="0" lvl="0" indent="0">
              <a:spcBef>
                <a:spcPts val="0"/>
              </a:spcBef>
              <a:buSzPts val="1600"/>
              <a:buNone/>
            </a:pPr>
            <a:r>
              <a:rPr lang="en-US" sz="1600" dirty="0">
                <a:solidFill>
                  <a:srgbClr val="000000"/>
                </a:solidFill>
                <a:latin typeface="+mn-lt"/>
              </a:rPr>
              <a:t>Even though the sample mean of 21.91 is well below 25, we have too much sampling error to conclude the that the true population mean is less than 25 minutes.</a:t>
            </a:r>
          </a:p>
        </p:txBody>
      </p:sp>
      <p:pic>
        <p:nvPicPr>
          <p:cNvPr id="29" name="Picture 28" descr="A normal distribution curve with the mean at 0. The critical value is at negative 1.68. The region below the curve, to the left side of the critical value is shaded and labeled, rejection region."/>
          <p:cNvPicPr>
            <a:picLocks noChangeAspect="1"/>
          </p:cNvPicPr>
          <p:nvPr/>
        </p:nvPicPr>
        <p:blipFill>
          <a:blip r:embed="rId13"/>
          <a:stretch>
            <a:fillRect/>
          </a:stretch>
        </p:blipFill>
        <p:spPr>
          <a:xfrm>
            <a:off x="6254601" y="4347859"/>
            <a:ext cx="2432199" cy="1305417"/>
          </a:xfrm>
          <a:prstGeom prst="rect">
            <a:avLst/>
          </a:prstGeom>
        </p:spPr>
      </p:pic>
    </p:spTree>
    <p:extLst>
      <p:ext uri="{BB962C8B-B14F-4D97-AF65-F5344CB8AC3E}">
        <p14:creationId xmlns:p14="http://schemas.microsoft.com/office/powerpoint/2010/main" val="107233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Two-Tailed Hypothesis Test for the Mean</a:t>
            </a:r>
          </a:p>
        </p:txBody>
      </p:sp>
      <p:sp>
        <p:nvSpPr>
          <p:cNvPr id="5" name="Content Placeholder 4"/>
          <p:cNvSpPr>
            <a:spLocks noGrp="1"/>
          </p:cNvSpPr>
          <p:nvPr>
            <p:ph type="body" idx="1"/>
          </p:nvPr>
        </p:nvSpPr>
        <p:spPr>
          <a:xfrm>
            <a:off x="457200" y="1600200"/>
            <a:ext cx="8229600" cy="636103"/>
          </a:xfrm>
        </p:spPr>
        <p:txBody>
          <a:bodyPr/>
          <a:lstStyle/>
          <a:p>
            <a:pPr marL="255588" indent="-255588"/>
            <a:r>
              <a:rPr lang="en-US" dirty="0">
                <a:latin typeface="+mn-lt"/>
              </a:rPr>
              <a:t>For a two-tailed test using the t-distribution, </a:t>
            </a:r>
            <a:r>
              <a:rPr lang="en-US" dirty="0" smtClean="0">
                <a:latin typeface="+mn-lt"/>
              </a:rPr>
              <a:t>use</a:t>
            </a:r>
            <a:endParaRPr lang="en-US" dirty="0">
              <a:latin typeface="+mn-lt"/>
            </a:endParaRPr>
          </a:p>
        </p:txBody>
      </p:sp>
      <p:sp>
        <p:nvSpPr>
          <p:cNvPr id="6" name="Content Placeholder 5"/>
          <p:cNvSpPr>
            <a:spLocks noGrp="1"/>
          </p:cNvSpPr>
          <p:nvPr>
            <p:ph type="body" idx="2"/>
          </p:nvPr>
        </p:nvSpPr>
        <p:spPr>
          <a:xfrm>
            <a:off x="735496" y="2303189"/>
            <a:ext cx="2922104" cy="441324"/>
          </a:xfrm>
        </p:spPr>
        <p:txBody>
          <a:bodyPr/>
          <a:lstStyle/>
          <a:p>
            <a:pPr marL="0" indent="0">
              <a:spcBef>
                <a:spcPts val="0"/>
              </a:spcBef>
              <a:buNone/>
            </a:pPr>
            <a:r>
              <a:rPr lang="en-US" dirty="0">
                <a:latin typeface="+mn-lt"/>
              </a:rPr>
              <a:t>the Excel function</a:t>
            </a:r>
          </a:p>
        </p:txBody>
      </p:sp>
      <p:graphicFrame>
        <p:nvGraphicFramePr>
          <p:cNvPr id="19" name="Object 18" descr="T. I N V left parenthesis 1 minus alpha over 2, n minus 1 right parenthesis or"/>
          <p:cNvGraphicFramePr>
            <a:graphicFrameLocks noChangeAspect="1"/>
          </p:cNvGraphicFramePr>
          <p:nvPr>
            <p:extLst>
              <p:ext uri="{D42A27DB-BD31-4B8C-83A1-F6EECF244321}">
                <p14:modId xmlns:p14="http://schemas.microsoft.com/office/powerpoint/2010/main" val="2247171460"/>
              </p:ext>
            </p:extLst>
          </p:nvPr>
        </p:nvGraphicFramePr>
        <p:xfrm>
          <a:off x="3727173" y="2367558"/>
          <a:ext cx="3611245" cy="430276"/>
        </p:xfrm>
        <a:graphic>
          <a:graphicData uri="http://schemas.openxmlformats.org/presentationml/2006/ole">
            <mc:AlternateContent xmlns:mc="http://schemas.openxmlformats.org/markup-compatibility/2006">
              <mc:Choice xmlns:v="urn:schemas-microsoft-com:vml" Requires="v">
                <p:oleObj spid="_x0000_s12832" name="Equation" r:id="rId3" imgW="2984400" imgH="355320" progId="Equation.DSMT4">
                  <p:embed/>
                </p:oleObj>
              </mc:Choice>
              <mc:Fallback>
                <p:oleObj name="Equation" r:id="rId3" imgW="2984400" imgH="355320" progId="Equation.DSMT4">
                  <p:embed/>
                  <p:pic>
                    <p:nvPicPr>
                      <p:cNvPr id="0" name=""/>
                      <p:cNvPicPr/>
                      <p:nvPr/>
                    </p:nvPicPr>
                    <p:blipFill>
                      <a:blip r:embed="rId4"/>
                      <a:stretch>
                        <a:fillRect/>
                      </a:stretch>
                    </p:blipFill>
                    <p:spPr>
                      <a:xfrm>
                        <a:off x="3727173" y="2367558"/>
                        <a:ext cx="3611245" cy="430276"/>
                      </a:xfrm>
                      <a:prstGeom prst="rect">
                        <a:avLst/>
                      </a:prstGeom>
                    </p:spPr>
                  </p:pic>
                </p:oleObj>
              </mc:Fallback>
            </mc:AlternateContent>
          </a:graphicData>
        </a:graphic>
      </p:graphicFrame>
      <p:graphicFrame>
        <p:nvGraphicFramePr>
          <p:cNvPr id="20" name="Object 19" descr="T.I N V.2 T left parenthesis alpha, n minus 1 right parenthesis"/>
          <p:cNvGraphicFramePr>
            <a:graphicFrameLocks noChangeAspect="1"/>
          </p:cNvGraphicFramePr>
          <p:nvPr>
            <p:extLst>
              <p:ext uri="{D42A27DB-BD31-4B8C-83A1-F6EECF244321}">
                <p14:modId xmlns:p14="http://schemas.microsoft.com/office/powerpoint/2010/main" val="202587552"/>
              </p:ext>
            </p:extLst>
          </p:nvPr>
        </p:nvGraphicFramePr>
        <p:xfrm>
          <a:off x="735496" y="2851155"/>
          <a:ext cx="2766060" cy="414909"/>
        </p:xfrm>
        <a:graphic>
          <a:graphicData uri="http://schemas.openxmlformats.org/presentationml/2006/ole">
            <mc:AlternateContent xmlns:mc="http://schemas.openxmlformats.org/markup-compatibility/2006">
              <mc:Choice xmlns:v="urn:schemas-microsoft-com:vml" Requires="v">
                <p:oleObj spid="_x0000_s12833" name="Equation" r:id="rId5" imgW="2286000" imgH="342720" progId="Equation.DSMT4">
                  <p:embed/>
                </p:oleObj>
              </mc:Choice>
              <mc:Fallback>
                <p:oleObj name="Equation" r:id="rId5" imgW="2286000" imgH="342720" progId="Equation.DSMT4">
                  <p:embed/>
                  <p:pic>
                    <p:nvPicPr>
                      <p:cNvPr id="0" name=""/>
                      <p:cNvPicPr/>
                      <p:nvPr/>
                    </p:nvPicPr>
                    <p:blipFill>
                      <a:blip r:embed="rId6"/>
                      <a:stretch>
                        <a:fillRect/>
                      </a:stretch>
                    </p:blipFill>
                    <p:spPr>
                      <a:xfrm>
                        <a:off x="735496" y="2851155"/>
                        <a:ext cx="2766060" cy="414909"/>
                      </a:xfrm>
                      <a:prstGeom prst="rect">
                        <a:avLst/>
                      </a:prstGeom>
                    </p:spPr>
                  </p:pic>
                </p:oleObj>
              </mc:Fallback>
            </mc:AlternateContent>
          </a:graphicData>
        </a:graphic>
      </p:graphicFrame>
      <p:sp>
        <p:nvSpPr>
          <p:cNvPr id="7" name="Content Placeholder 6"/>
          <p:cNvSpPr>
            <a:spLocks noGrp="1"/>
          </p:cNvSpPr>
          <p:nvPr>
            <p:ph type="body" idx="3"/>
          </p:nvPr>
        </p:nvSpPr>
        <p:spPr>
          <a:xfrm>
            <a:off x="3627783" y="2851155"/>
            <a:ext cx="3800255" cy="417095"/>
          </a:xfrm>
        </p:spPr>
        <p:txBody>
          <a:bodyPr/>
          <a:lstStyle/>
          <a:p>
            <a:pPr marL="0" indent="0">
              <a:spcBef>
                <a:spcPts val="0"/>
              </a:spcBef>
              <a:buNone/>
            </a:pPr>
            <a:r>
              <a:rPr lang="en-US" dirty="0">
                <a:latin typeface="+mn-lt"/>
              </a:rPr>
              <a:t>to find the critical value,</a:t>
            </a:r>
          </a:p>
        </p:txBody>
      </p:sp>
      <p:graphicFrame>
        <p:nvGraphicFramePr>
          <p:cNvPr id="21" name="Object 20" descr="t sub start expression alpha over 2, n minus 1 end expression"/>
          <p:cNvGraphicFramePr>
            <a:graphicFrameLocks noChangeAspect="1"/>
          </p:cNvGraphicFramePr>
          <p:nvPr>
            <p:extLst>
              <p:ext uri="{D42A27DB-BD31-4B8C-83A1-F6EECF244321}">
                <p14:modId xmlns:p14="http://schemas.microsoft.com/office/powerpoint/2010/main" val="3728783189"/>
              </p:ext>
            </p:extLst>
          </p:nvPr>
        </p:nvGraphicFramePr>
        <p:xfrm>
          <a:off x="7505563" y="2921055"/>
          <a:ext cx="1101725" cy="531812"/>
        </p:xfrm>
        <a:graphic>
          <a:graphicData uri="http://schemas.openxmlformats.org/presentationml/2006/ole">
            <mc:AlternateContent xmlns:mc="http://schemas.openxmlformats.org/markup-compatibility/2006">
              <mc:Choice xmlns:v="urn:schemas-microsoft-com:vml" Requires="v">
                <p:oleObj spid="_x0000_s12834" name="Equation" r:id="rId7" imgW="1002960" imgH="482400" progId="Equation.DSMT4">
                  <p:embed/>
                </p:oleObj>
              </mc:Choice>
              <mc:Fallback>
                <p:oleObj name="Equation" r:id="rId7" imgW="1002960" imgH="482400" progId="Equation.DSMT4">
                  <p:embed/>
                  <p:pic>
                    <p:nvPicPr>
                      <p:cNvPr id="0" name=""/>
                      <p:cNvPicPr/>
                      <p:nvPr/>
                    </p:nvPicPr>
                    <p:blipFill>
                      <a:blip r:embed="rId8"/>
                      <a:stretch>
                        <a:fillRect/>
                      </a:stretch>
                    </p:blipFill>
                    <p:spPr>
                      <a:xfrm>
                        <a:off x="7505563" y="2921055"/>
                        <a:ext cx="1101725" cy="531812"/>
                      </a:xfrm>
                      <a:prstGeom prst="rect">
                        <a:avLst/>
                      </a:prstGeom>
                    </p:spPr>
                  </p:pic>
                </p:oleObj>
              </mc:Fallback>
            </mc:AlternateContent>
          </a:graphicData>
        </a:graphic>
      </p:graphicFrame>
      <p:sp>
        <p:nvSpPr>
          <p:cNvPr id="8" name="Content Placeholder 7"/>
          <p:cNvSpPr>
            <a:spLocks noGrp="1"/>
          </p:cNvSpPr>
          <p:nvPr>
            <p:ph type="body" idx="4"/>
          </p:nvPr>
        </p:nvSpPr>
        <p:spPr>
          <a:xfrm>
            <a:off x="457200" y="3578301"/>
            <a:ext cx="3876261" cy="635889"/>
          </a:xfrm>
        </p:spPr>
        <p:txBody>
          <a:bodyPr/>
          <a:lstStyle/>
          <a:p>
            <a:pPr marL="256032" indent="-256032"/>
            <a:r>
              <a:rPr lang="en-US" dirty="0">
                <a:latin typeface="+mn-lt"/>
              </a:rPr>
              <a:t>Be careful when using</a:t>
            </a:r>
          </a:p>
        </p:txBody>
      </p:sp>
      <p:graphicFrame>
        <p:nvGraphicFramePr>
          <p:cNvPr id="22" name="Object 21" descr="T.I N V.2 T factorial"/>
          <p:cNvGraphicFramePr>
            <a:graphicFrameLocks noChangeAspect="1"/>
          </p:cNvGraphicFramePr>
          <p:nvPr>
            <p:extLst>
              <p:ext uri="{D42A27DB-BD31-4B8C-83A1-F6EECF244321}">
                <p14:modId xmlns:p14="http://schemas.microsoft.com/office/powerpoint/2010/main" val="4257788450"/>
              </p:ext>
            </p:extLst>
          </p:nvPr>
        </p:nvGraphicFramePr>
        <p:xfrm>
          <a:off x="4427884" y="3876581"/>
          <a:ext cx="1549400" cy="330200"/>
        </p:xfrm>
        <a:graphic>
          <a:graphicData uri="http://schemas.openxmlformats.org/presentationml/2006/ole">
            <mc:AlternateContent xmlns:mc="http://schemas.openxmlformats.org/markup-compatibility/2006">
              <mc:Choice xmlns:v="urn:schemas-microsoft-com:vml" Requires="v">
                <p:oleObj spid="_x0000_s12835" name="Equation" r:id="rId9" imgW="1549080" imgH="330120" progId="Equation.DSMT4">
                  <p:embed/>
                </p:oleObj>
              </mc:Choice>
              <mc:Fallback>
                <p:oleObj name="Equation" r:id="rId9" imgW="1549080" imgH="330120" progId="Equation.DSMT4">
                  <p:embed/>
                  <p:pic>
                    <p:nvPicPr>
                      <p:cNvPr id="0" name=""/>
                      <p:cNvPicPr/>
                      <p:nvPr/>
                    </p:nvPicPr>
                    <p:blipFill>
                      <a:blip r:embed="rId10"/>
                      <a:stretch>
                        <a:fillRect/>
                      </a:stretch>
                    </p:blipFill>
                    <p:spPr>
                      <a:xfrm>
                        <a:off x="4427884" y="3876581"/>
                        <a:ext cx="1549400" cy="330200"/>
                      </a:xfrm>
                      <a:prstGeom prst="rect">
                        <a:avLst/>
                      </a:prstGeom>
                    </p:spPr>
                  </p:pic>
                </p:oleObj>
              </mc:Fallback>
            </mc:AlternateContent>
          </a:graphicData>
        </a:graphic>
      </p:graphicFrame>
      <p:sp>
        <p:nvSpPr>
          <p:cNvPr id="9" name="Content Placeholder 8"/>
          <p:cNvSpPr>
            <a:spLocks noGrp="1"/>
          </p:cNvSpPr>
          <p:nvPr>
            <p:ph type="body" idx="5"/>
          </p:nvPr>
        </p:nvSpPr>
        <p:spPr>
          <a:xfrm>
            <a:off x="6071707" y="3824828"/>
            <a:ext cx="2365513" cy="433706"/>
          </a:xfrm>
        </p:spPr>
        <p:txBody>
          <a:bodyPr/>
          <a:lstStyle/>
          <a:p>
            <a:pPr marL="0" indent="0">
              <a:spcBef>
                <a:spcPts val="0"/>
              </a:spcBef>
              <a:buNone/>
            </a:pPr>
            <a:r>
              <a:rPr lang="en-US" dirty="0">
                <a:latin typeface="+mn-lt"/>
              </a:rPr>
              <a:t>Use </a:t>
            </a:r>
            <a:r>
              <a:rPr lang="el-GR" i="1" dirty="0" smtClean="0">
                <a:latin typeface="+mn-lt"/>
                <a:ea typeface="Symbol" charset="2"/>
                <a:cs typeface="Symbol" charset="2"/>
              </a:rPr>
              <a:t>α</a:t>
            </a:r>
            <a:r>
              <a:rPr lang="en-US" dirty="0" smtClean="0">
                <a:latin typeface="+mn-lt"/>
              </a:rPr>
              <a:t> </a:t>
            </a:r>
            <a:r>
              <a:rPr lang="en-US" dirty="0">
                <a:latin typeface="+mn-lt"/>
              </a:rPr>
              <a:t>and not</a:t>
            </a:r>
          </a:p>
        </p:txBody>
      </p:sp>
      <p:graphicFrame>
        <p:nvGraphicFramePr>
          <p:cNvPr id="23" name="Object 22" descr="start fraction alpha over 2 end fraction"/>
          <p:cNvGraphicFramePr>
            <a:graphicFrameLocks noChangeAspect="1"/>
          </p:cNvGraphicFramePr>
          <p:nvPr>
            <p:extLst>
              <p:ext uri="{D42A27DB-BD31-4B8C-83A1-F6EECF244321}">
                <p14:modId xmlns:p14="http://schemas.microsoft.com/office/powerpoint/2010/main" val="3062121565"/>
              </p:ext>
            </p:extLst>
          </p:nvPr>
        </p:nvGraphicFramePr>
        <p:xfrm>
          <a:off x="735496" y="4375430"/>
          <a:ext cx="660400" cy="317500"/>
        </p:xfrm>
        <a:graphic>
          <a:graphicData uri="http://schemas.openxmlformats.org/presentationml/2006/ole">
            <mc:AlternateContent xmlns:mc="http://schemas.openxmlformats.org/markup-compatibility/2006">
              <mc:Choice xmlns:v="urn:schemas-microsoft-com:vml" Requires="v">
                <p:oleObj spid="_x0000_s12836" name="Equation" r:id="rId11" imgW="660240" imgH="317160" progId="Equation.DSMT4">
                  <p:embed/>
                </p:oleObj>
              </mc:Choice>
              <mc:Fallback>
                <p:oleObj name="Equation" r:id="rId11" imgW="660240" imgH="317160" progId="Equation.DSMT4">
                  <p:embed/>
                  <p:pic>
                    <p:nvPicPr>
                      <p:cNvPr id="0" name=""/>
                      <p:cNvPicPr/>
                      <p:nvPr/>
                    </p:nvPicPr>
                    <p:blipFill>
                      <a:blip r:embed="rId12"/>
                      <a:stretch>
                        <a:fillRect/>
                      </a:stretch>
                    </p:blipFill>
                    <p:spPr>
                      <a:xfrm>
                        <a:off x="735496" y="4375430"/>
                        <a:ext cx="660400" cy="317500"/>
                      </a:xfrm>
                      <a:prstGeom prst="rect">
                        <a:avLst/>
                      </a:prstGeom>
                    </p:spPr>
                  </p:pic>
                </p:oleObj>
              </mc:Fallback>
            </mc:AlternateContent>
          </a:graphicData>
        </a:graphic>
      </p:graphicFrame>
      <p:sp>
        <p:nvSpPr>
          <p:cNvPr id="10" name="Content Placeholder 9"/>
          <p:cNvSpPr>
            <a:spLocks noGrp="1"/>
          </p:cNvSpPr>
          <p:nvPr>
            <p:ph type="body" idx="6"/>
          </p:nvPr>
        </p:nvSpPr>
        <p:spPr>
          <a:xfrm>
            <a:off x="1565414" y="4295918"/>
            <a:ext cx="2469873" cy="441735"/>
          </a:xfrm>
        </p:spPr>
        <p:txBody>
          <a:bodyPr/>
          <a:lstStyle/>
          <a:p>
            <a:pPr marL="0" indent="0">
              <a:spcBef>
                <a:spcPts val="0"/>
              </a:spcBef>
              <a:buNone/>
            </a:pPr>
            <a:r>
              <a:rPr lang="en-US" dirty="0">
                <a:latin typeface="+mn-lt"/>
              </a:rPr>
              <a:t>in this function.</a:t>
            </a:r>
          </a:p>
        </p:txBody>
      </p:sp>
    </p:spTree>
    <p:extLst>
      <p:ext uri="{BB962C8B-B14F-4D97-AF65-F5344CB8AC3E}">
        <p14:creationId xmlns:p14="http://schemas.microsoft.com/office/powerpoint/2010/main" val="358643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7.6: Conducting a Two-Tailed Hypothesis Test for the Mean</a:t>
            </a:r>
            <a:endParaRPr sz="3600" b="1" i="0" u="none" strike="noStrike" cap="none" dirty="0">
              <a:solidFill>
                <a:srgbClr val="007FA3"/>
              </a:solidFill>
              <a:latin typeface="+mj-lt"/>
              <a:ea typeface="Arial"/>
              <a:cs typeface="Arial"/>
              <a:sym typeface="Arial"/>
            </a:endParaRPr>
          </a:p>
        </p:txBody>
      </p:sp>
      <p:sp>
        <p:nvSpPr>
          <p:cNvPr id="445" name="Content Placeholder 2"/>
          <p:cNvSpPr txBox="1">
            <a:spLocks noGrp="1"/>
          </p:cNvSpPr>
          <p:nvPr>
            <p:ph type="body" idx="1"/>
          </p:nvPr>
        </p:nvSpPr>
        <p:spPr>
          <a:xfrm>
            <a:off x="457200" y="1600201"/>
            <a:ext cx="8229600" cy="95415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Excel file Vacation Survey</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Test whether the average age of respondents is equal to 35.</a:t>
            </a:r>
            <a:endParaRPr sz="1800" b="0" i="0" u="none" strike="noStrike" cap="none" dirty="0">
              <a:solidFill>
                <a:srgbClr val="000000"/>
              </a:solidFill>
              <a:latin typeface="+mn-lt"/>
              <a:sym typeface="Arial"/>
            </a:endParaRPr>
          </a:p>
        </p:txBody>
      </p:sp>
      <p:sp>
        <p:nvSpPr>
          <p:cNvPr id="450" name="Content Placeholder 3"/>
          <p:cNvSpPr txBox="1">
            <a:spLocks noGrp="1"/>
          </p:cNvSpPr>
          <p:nvPr>
            <p:ph type="body" idx="2"/>
          </p:nvPr>
        </p:nvSpPr>
        <p:spPr>
          <a:xfrm>
            <a:off x="457200" y="2628175"/>
            <a:ext cx="636104" cy="367827"/>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panose="020B0604020202020204" pitchFamily="34" charset="0"/>
              <a:buChar char="–"/>
            </a:pPr>
            <a:r>
              <a:rPr lang="en-US" sz="1800" dirty="0" smtClean="0">
                <a:latin typeface="+mn-lt"/>
              </a:rPr>
              <a:t>  </a:t>
            </a:r>
            <a:endParaRPr sz="1800" dirty="0">
              <a:latin typeface="+mn-lt"/>
            </a:endParaRPr>
          </a:p>
        </p:txBody>
      </p:sp>
      <p:graphicFrame>
        <p:nvGraphicFramePr>
          <p:cNvPr id="3" name="Object 2" descr="H sub 0, mean age = 35."/>
          <p:cNvGraphicFramePr>
            <a:graphicFrameLocks noChangeAspect="1"/>
          </p:cNvGraphicFramePr>
          <p:nvPr>
            <p:extLst>
              <p:ext uri="{D42A27DB-BD31-4B8C-83A1-F6EECF244321}">
                <p14:modId xmlns:p14="http://schemas.microsoft.com/office/powerpoint/2010/main" val="3058688452"/>
              </p:ext>
            </p:extLst>
          </p:nvPr>
        </p:nvGraphicFramePr>
        <p:xfrm>
          <a:off x="1212208" y="2728253"/>
          <a:ext cx="1917881" cy="286251"/>
        </p:xfrm>
        <a:graphic>
          <a:graphicData uri="http://schemas.openxmlformats.org/presentationml/2006/ole">
            <mc:AlternateContent xmlns:mc="http://schemas.openxmlformats.org/markup-compatibility/2006">
              <mc:Choice xmlns:v="urn:schemas-microsoft-com:vml" Requires="v">
                <p:oleObj spid="_x0000_s47326" name="Equation" r:id="rId4" imgW="2552400" imgH="380880" progId="Equation.DSMT4">
                  <p:embed/>
                </p:oleObj>
              </mc:Choice>
              <mc:Fallback>
                <p:oleObj name="Equation" r:id="rId4" imgW="2552400" imgH="380880" progId="Equation.DSMT4">
                  <p:embed/>
                  <p:pic>
                    <p:nvPicPr>
                      <p:cNvPr id="3" name="Object 2"/>
                      <p:cNvPicPr/>
                      <p:nvPr/>
                    </p:nvPicPr>
                    <p:blipFill>
                      <a:blip r:embed="rId5"/>
                      <a:stretch>
                        <a:fillRect/>
                      </a:stretch>
                    </p:blipFill>
                    <p:spPr>
                      <a:xfrm>
                        <a:off x="1212208" y="2728253"/>
                        <a:ext cx="1917881" cy="286251"/>
                      </a:xfrm>
                      <a:prstGeom prst="rect">
                        <a:avLst/>
                      </a:prstGeom>
                    </p:spPr>
                  </p:pic>
                </p:oleObj>
              </mc:Fallback>
            </mc:AlternateContent>
          </a:graphicData>
        </a:graphic>
      </p:graphicFrame>
      <p:sp>
        <p:nvSpPr>
          <p:cNvPr id="452" name="Content Placeholder 4"/>
          <p:cNvSpPr txBox="1">
            <a:spLocks noGrp="1"/>
          </p:cNvSpPr>
          <p:nvPr>
            <p:ph type="body" idx="3"/>
          </p:nvPr>
        </p:nvSpPr>
        <p:spPr>
          <a:xfrm>
            <a:off x="457200" y="3049942"/>
            <a:ext cx="636104" cy="369120"/>
          </a:xfrm>
          <a:prstGeom prst="rect">
            <a:avLst/>
          </a:prstGeom>
          <a:noFill/>
          <a:ln>
            <a:noFill/>
          </a:ln>
        </p:spPr>
        <p:txBody>
          <a:bodyPr spcFirstLastPara="1" wrap="square" lIns="0" tIns="0" rIns="0" bIns="0" anchor="t" anchorCtr="0">
            <a:noAutofit/>
          </a:bodyPr>
          <a:lstStyle/>
          <a:p>
            <a:pPr marL="740664" lvl="0" indent="-283464">
              <a:spcBef>
                <a:spcPts val="600"/>
              </a:spcBef>
              <a:buSzPct val="100000"/>
              <a:buFont typeface="Arial" panose="020B0604020202020204" pitchFamily="34" charset="0"/>
              <a:buChar char="–"/>
            </a:pPr>
            <a:r>
              <a:rPr lang="en-US" sz="1800" dirty="0" smtClean="0">
                <a:solidFill>
                  <a:srgbClr val="000000"/>
                </a:solidFill>
                <a:latin typeface="+mn-lt"/>
              </a:rPr>
              <a:t>  </a:t>
            </a:r>
            <a:endParaRPr sz="1800" dirty="0">
              <a:latin typeface="+mn-lt"/>
            </a:endParaRPr>
          </a:p>
        </p:txBody>
      </p:sp>
      <p:graphicFrame>
        <p:nvGraphicFramePr>
          <p:cNvPr id="17" name="Object 16" descr="H sub 1, mean age does not equal 35."/>
          <p:cNvGraphicFramePr>
            <a:graphicFrameLocks noChangeAspect="1"/>
          </p:cNvGraphicFramePr>
          <p:nvPr>
            <p:extLst>
              <p:ext uri="{D42A27DB-BD31-4B8C-83A1-F6EECF244321}">
                <p14:modId xmlns:p14="http://schemas.microsoft.com/office/powerpoint/2010/main" val="1481046208"/>
              </p:ext>
            </p:extLst>
          </p:nvPr>
        </p:nvGraphicFramePr>
        <p:xfrm>
          <a:off x="1222375" y="3152707"/>
          <a:ext cx="1898650" cy="285750"/>
        </p:xfrm>
        <a:graphic>
          <a:graphicData uri="http://schemas.openxmlformats.org/presentationml/2006/ole">
            <mc:AlternateContent xmlns:mc="http://schemas.openxmlformats.org/markup-compatibility/2006">
              <mc:Choice xmlns:v="urn:schemas-microsoft-com:vml" Requires="v">
                <p:oleObj spid="_x0000_s47327" name="Equation" r:id="rId6" imgW="2527200" imgH="380880" progId="Equation.DSMT4">
                  <p:embed/>
                </p:oleObj>
              </mc:Choice>
              <mc:Fallback>
                <p:oleObj name="Equation" r:id="rId6" imgW="2527200" imgH="380880" progId="Equation.DSMT4">
                  <p:embed/>
                  <p:pic>
                    <p:nvPicPr>
                      <p:cNvPr id="17" name="Object 16"/>
                      <p:cNvPicPr/>
                      <p:nvPr/>
                    </p:nvPicPr>
                    <p:blipFill>
                      <a:blip r:embed="rId7"/>
                      <a:stretch>
                        <a:fillRect/>
                      </a:stretch>
                    </p:blipFill>
                    <p:spPr>
                      <a:xfrm>
                        <a:off x="1222375" y="3152707"/>
                        <a:ext cx="1898650" cy="285750"/>
                      </a:xfrm>
                      <a:prstGeom prst="rect">
                        <a:avLst/>
                      </a:prstGeom>
                    </p:spPr>
                  </p:pic>
                </p:oleObj>
              </mc:Fallback>
            </mc:AlternateContent>
          </a:graphicData>
        </a:graphic>
      </p:graphicFrame>
      <p:sp>
        <p:nvSpPr>
          <p:cNvPr id="456" name="Content Placeholder 5"/>
          <p:cNvSpPr txBox="1">
            <a:spLocks noGrp="1"/>
          </p:cNvSpPr>
          <p:nvPr>
            <p:ph type="body" idx="5"/>
          </p:nvPr>
        </p:nvSpPr>
        <p:spPr>
          <a:xfrm>
            <a:off x="457201" y="3492879"/>
            <a:ext cx="8229600" cy="969791"/>
          </a:xfrm>
          <a:prstGeom prst="rect">
            <a:avLst/>
          </a:prstGeom>
          <a:noFill/>
          <a:ln>
            <a:noFill/>
          </a:ln>
        </p:spPr>
        <p:txBody>
          <a:bodyPr spcFirstLastPara="1" wrap="square" lIns="0" tIns="0" rIns="0" bIns="0" anchor="t" anchorCtr="0">
            <a:noAutofit/>
          </a:bodyPr>
          <a:lstStyle/>
          <a:p>
            <a:pPr marL="256032" lvl="0" indent="-256032">
              <a:buSzPct val="100000"/>
            </a:pPr>
            <a:r>
              <a:rPr lang="en-US" sz="1800" i="1" dirty="0">
                <a:solidFill>
                  <a:srgbClr val="000000"/>
                </a:solidFill>
                <a:latin typeface="+mn-lt"/>
              </a:rPr>
              <a:t>n</a:t>
            </a:r>
            <a:r>
              <a:rPr lang="en-US" sz="1800" dirty="0">
                <a:solidFill>
                  <a:srgbClr val="000000"/>
                </a:solidFill>
                <a:latin typeface="+mn-lt"/>
              </a:rPr>
              <a:t> = 34; sample mean = </a:t>
            </a:r>
            <a:r>
              <a:rPr lang="en-US" sz="1800" dirty="0" smtClean="0">
                <a:solidFill>
                  <a:srgbClr val="000000"/>
                </a:solidFill>
                <a:latin typeface="+mn-lt"/>
              </a:rPr>
              <a:t>38.676; </a:t>
            </a:r>
            <a:r>
              <a:rPr lang="en-US" sz="1800" dirty="0">
                <a:solidFill>
                  <a:srgbClr val="000000"/>
                </a:solidFill>
                <a:latin typeface="+mn-lt"/>
              </a:rPr>
              <a:t>sample standard deviation = </a:t>
            </a:r>
            <a:r>
              <a:rPr lang="en-US" sz="1800" dirty="0" smtClean="0">
                <a:solidFill>
                  <a:srgbClr val="000000"/>
                </a:solidFill>
                <a:latin typeface="+mn-lt"/>
              </a:rPr>
              <a:t>7.857.</a:t>
            </a:r>
            <a:endParaRPr lang="en-US" sz="1800" dirty="0">
              <a:latin typeface="+mn-lt"/>
            </a:endParaRPr>
          </a:p>
          <a:p>
            <a:pPr marL="256032" lvl="0" indent="-256032">
              <a:buSzPct val="100000"/>
            </a:pPr>
            <a:r>
              <a:rPr lang="en-US" sz="1800" dirty="0">
                <a:solidFill>
                  <a:srgbClr val="000000"/>
                </a:solidFill>
                <a:latin typeface="+mn-lt"/>
              </a:rPr>
              <a:t>Test statistic:</a:t>
            </a:r>
            <a:endParaRPr lang="en-US" sz="1800" dirty="0">
              <a:latin typeface="+mn-lt"/>
            </a:endParaRPr>
          </a:p>
        </p:txBody>
      </p:sp>
      <p:graphicFrame>
        <p:nvGraphicFramePr>
          <p:cNvPr id="18" name="Object 17" descr="t = start fraction x bar minus mu sub 0 over start fraction s over radical n end fraction end fraction = start fraction left parenthesis 38.676 minus 35 right parenthesis over left parenthesis start fraction .857 over radical 34 end fraction right parenthesis end fraction = 2.73."/>
          <p:cNvGraphicFramePr>
            <a:graphicFrameLocks noChangeAspect="1"/>
          </p:cNvGraphicFramePr>
          <p:nvPr>
            <p:extLst>
              <p:ext uri="{D42A27DB-BD31-4B8C-83A1-F6EECF244321}">
                <p14:modId xmlns:p14="http://schemas.microsoft.com/office/powerpoint/2010/main" val="3326967176"/>
              </p:ext>
            </p:extLst>
          </p:nvPr>
        </p:nvGraphicFramePr>
        <p:xfrm>
          <a:off x="2822575" y="4511675"/>
          <a:ext cx="2759075" cy="685800"/>
        </p:xfrm>
        <a:graphic>
          <a:graphicData uri="http://schemas.openxmlformats.org/presentationml/2006/ole">
            <mc:AlternateContent xmlns:mc="http://schemas.openxmlformats.org/markup-compatibility/2006">
              <mc:Choice xmlns:v="urn:schemas-microsoft-com:vml" Requires="v">
                <p:oleObj spid="_x0000_s47328" name="Equation" r:id="rId8" imgW="4038480" imgH="1002960" progId="Equation.DSMT4">
                  <p:embed/>
                </p:oleObj>
              </mc:Choice>
              <mc:Fallback>
                <p:oleObj name="Equation" r:id="rId8" imgW="4038480" imgH="1002960" progId="Equation.DSMT4">
                  <p:embed/>
                  <p:pic>
                    <p:nvPicPr>
                      <p:cNvPr id="18" name="Object 17"/>
                      <p:cNvPicPr/>
                      <p:nvPr/>
                    </p:nvPicPr>
                    <p:blipFill>
                      <a:blip r:embed="rId9"/>
                      <a:stretch>
                        <a:fillRect/>
                      </a:stretch>
                    </p:blipFill>
                    <p:spPr>
                      <a:xfrm>
                        <a:off x="2822575" y="4511675"/>
                        <a:ext cx="2759075" cy="685800"/>
                      </a:xfrm>
                      <a:prstGeom prst="rect">
                        <a:avLst/>
                      </a:prstGeom>
                    </p:spPr>
                  </p:pic>
                </p:oleObj>
              </mc:Fallback>
            </mc:AlternateContent>
          </a:graphicData>
        </a:graphic>
      </p:graphicFrame>
      <p:sp>
        <p:nvSpPr>
          <p:cNvPr id="446" name="Content Placeholder 6"/>
          <p:cNvSpPr txBox="1">
            <a:spLocks noGrp="1"/>
          </p:cNvSpPr>
          <p:nvPr>
            <p:ph type="body" idx="6"/>
          </p:nvPr>
        </p:nvSpPr>
        <p:spPr>
          <a:xfrm>
            <a:off x="457200" y="5247328"/>
            <a:ext cx="1659835" cy="477159"/>
          </a:xfrm>
          <a:prstGeom prst="rect">
            <a:avLst/>
          </a:prstGeom>
          <a:noFill/>
          <a:ln>
            <a:noFill/>
          </a:ln>
        </p:spPr>
        <p:txBody>
          <a:bodyPr spcFirstLastPara="1" wrap="square" lIns="0" tIns="0" rIns="0" bIns="0" anchor="t" anchorCtr="0">
            <a:noAutofit/>
          </a:bodyPr>
          <a:lstStyle/>
          <a:p>
            <a:pPr marL="256032" lvl="0" indent="-256032">
              <a:buSzPct val="100000"/>
            </a:pPr>
            <a:r>
              <a:rPr lang="en-US" sz="1800" dirty="0">
                <a:solidFill>
                  <a:srgbClr val="000000"/>
                </a:solidFill>
                <a:latin typeface="+mn-lt"/>
              </a:rPr>
              <a:t>Critical value</a:t>
            </a:r>
            <a:endParaRPr lang="en-US" sz="1800" dirty="0">
              <a:latin typeface="+mn-lt"/>
            </a:endParaRPr>
          </a:p>
        </p:txBody>
      </p:sp>
      <p:graphicFrame>
        <p:nvGraphicFramePr>
          <p:cNvPr id="4" name="Object 3" descr="= T period I N V period 2 T left parenthesis 0.05 comma 33 right parenthesis = 2.0345."/>
          <p:cNvGraphicFramePr>
            <a:graphicFrameLocks noChangeAspect="1"/>
          </p:cNvGraphicFramePr>
          <p:nvPr>
            <p:extLst>
              <p:ext uri="{D42A27DB-BD31-4B8C-83A1-F6EECF244321}">
                <p14:modId xmlns:p14="http://schemas.microsoft.com/office/powerpoint/2010/main" val="3115614676"/>
              </p:ext>
            </p:extLst>
          </p:nvPr>
        </p:nvGraphicFramePr>
        <p:xfrm>
          <a:off x="2199822" y="5467632"/>
          <a:ext cx="2805259" cy="267168"/>
        </p:xfrm>
        <a:graphic>
          <a:graphicData uri="http://schemas.openxmlformats.org/presentationml/2006/ole">
            <mc:AlternateContent xmlns:mc="http://schemas.openxmlformats.org/markup-compatibility/2006">
              <mc:Choice xmlns:v="urn:schemas-microsoft-com:vml" Requires="v">
                <p:oleObj spid="_x0000_s47329" name="Equation" r:id="rId10" imgW="3733560" imgH="355320" progId="Equation.DSMT4">
                  <p:embed/>
                </p:oleObj>
              </mc:Choice>
              <mc:Fallback>
                <p:oleObj name="Equation" r:id="rId10" imgW="3733560" imgH="355320" progId="Equation.DSMT4">
                  <p:embed/>
                  <p:pic>
                    <p:nvPicPr>
                      <p:cNvPr id="4" name="Object 3"/>
                      <p:cNvPicPr/>
                      <p:nvPr/>
                    </p:nvPicPr>
                    <p:blipFill>
                      <a:blip r:embed="rId11"/>
                      <a:stretch>
                        <a:fillRect/>
                      </a:stretch>
                    </p:blipFill>
                    <p:spPr>
                      <a:xfrm>
                        <a:off x="2199822" y="5467632"/>
                        <a:ext cx="2805259" cy="267168"/>
                      </a:xfrm>
                      <a:prstGeom prst="rect">
                        <a:avLst/>
                      </a:prstGeom>
                    </p:spPr>
                  </p:pic>
                </p:oleObj>
              </mc:Fallback>
            </mc:AlternateContent>
          </a:graphicData>
        </a:graphic>
      </p:graphicFrame>
      <p:sp>
        <p:nvSpPr>
          <p:cNvPr id="448" name="Content Placeholder 7"/>
          <p:cNvSpPr txBox="1">
            <a:spLocks noGrp="1"/>
          </p:cNvSpPr>
          <p:nvPr>
            <p:ph type="body" idx="7"/>
          </p:nvPr>
        </p:nvSpPr>
        <p:spPr>
          <a:xfrm>
            <a:off x="457201" y="5824246"/>
            <a:ext cx="983974" cy="466689"/>
          </a:xfrm>
          <a:prstGeom prst="rect">
            <a:avLst/>
          </a:prstGeom>
          <a:noFill/>
          <a:ln>
            <a:noFill/>
          </a:ln>
        </p:spPr>
        <p:txBody>
          <a:bodyPr spcFirstLastPara="1" wrap="square" lIns="0" tIns="0" rIns="0" bIns="0" anchor="t" anchorCtr="0">
            <a:noAutofit/>
          </a:bodyPr>
          <a:lstStyle/>
          <a:p>
            <a:pPr marL="256032" lvl="0" indent="-256032">
              <a:buSzPct val="100000"/>
            </a:pPr>
            <a:r>
              <a:rPr lang="en-US" sz="1800" dirty="0">
                <a:solidFill>
                  <a:srgbClr val="000000"/>
                </a:solidFill>
                <a:latin typeface="+mn-lt"/>
              </a:rPr>
              <a:t>Reject</a:t>
            </a:r>
            <a:endParaRPr lang="en-US" sz="1800" dirty="0">
              <a:latin typeface="+mn-lt"/>
            </a:endParaRPr>
          </a:p>
        </p:txBody>
      </p:sp>
      <p:graphicFrame>
        <p:nvGraphicFramePr>
          <p:cNvPr id="5" name="Object 4" descr="H sub 0."/>
          <p:cNvGraphicFramePr>
            <a:graphicFrameLocks noChangeAspect="1"/>
          </p:cNvGraphicFramePr>
          <p:nvPr>
            <p:extLst>
              <p:ext uri="{D42A27DB-BD31-4B8C-83A1-F6EECF244321}">
                <p14:modId xmlns:p14="http://schemas.microsoft.com/office/powerpoint/2010/main" val="2801601091"/>
              </p:ext>
            </p:extLst>
          </p:nvPr>
        </p:nvGraphicFramePr>
        <p:xfrm>
          <a:off x="1507610" y="6035036"/>
          <a:ext cx="353043" cy="286251"/>
        </p:xfrm>
        <a:graphic>
          <a:graphicData uri="http://schemas.openxmlformats.org/presentationml/2006/ole">
            <mc:AlternateContent xmlns:mc="http://schemas.openxmlformats.org/markup-compatibility/2006">
              <mc:Choice xmlns:v="urn:schemas-microsoft-com:vml" Requires="v">
                <p:oleObj spid="_x0000_s47330" name="Equation" r:id="rId12" imgW="469800" imgH="380880" progId="Equation.DSMT4">
                  <p:embed/>
                </p:oleObj>
              </mc:Choice>
              <mc:Fallback>
                <p:oleObj name="Equation" r:id="rId12" imgW="469800" imgH="380880" progId="Equation.DSMT4">
                  <p:embed/>
                  <p:pic>
                    <p:nvPicPr>
                      <p:cNvPr id="5" name="Object 4"/>
                      <p:cNvPicPr/>
                      <p:nvPr/>
                    </p:nvPicPr>
                    <p:blipFill>
                      <a:blip r:embed="rId13"/>
                      <a:stretch>
                        <a:fillRect/>
                      </a:stretch>
                    </p:blipFill>
                    <p:spPr>
                      <a:xfrm>
                        <a:off x="1507610" y="6035036"/>
                        <a:ext cx="353043" cy="286251"/>
                      </a:xfrm>
                      <a:prstGeom prst="rect">
                        <a:avLst/>
                      </a:prstGeom>
                    </p:spPr>
                  </p:pic>
                </p:oleObj>
              </mc:Fallback>
            </mc:AlternateContent>
          </a:graphicData>
        </a:graphic>
      </p:graphicFrame>
      <p:pic>
        <p:nvPicPr>
          <p:cNvPr id="6" name="Picture 5" descr="A normal distribution with the mean at 0. The rejection region is on both the sides of the distribution curve. The lower critical value is at negative 2.0345. The region below the curve to the left of the lower value is shaded. The upper critical value is at 2.0345. The region below the curve to the right of the upper critical value is shaded. A vertical line is drawn to the curve at 2.73."/>
          <p:cNvPicPr>
            <a:picLocks noChangeAspect="1"/>
          </p:cNvPicPr>
          <p:nvPr/>
        </p:nvPicPr>
        <p:blipFill>
          <a:blip r:embed="rId14"/>
          <a:stretch>
            <a:fillRect/>
          </a:stretch>
        </p:blipFill>
        <p:spPr>
          <a:xfrm>
            <a:off x="5708913" y="4597158"/>
            <a:ext cx="2834886" cy="1603387"/>
          </a:xfrm>
          <a:prstGeom prst="rect">
            <a:avLst/>
          </a:prstGeom>
        </p:spPr>
      </p:pic>
    </p:spTree>
    <p:extLst>
      <p:ext uri="{BB962C8B-B14F-4D97-AF65-F5344CB8AC3E}">
        <p14:creationId xmlns:p14="http://schemas.microsoft.com/office/powerpoint/2010/main" val="318439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Statistical Inference</a:t>
            </a:r>
            <a:endParaRPr sz="3600" b="1" i="0" u="none" strike="noStrike" cap="none" dirty="0">
              <a:solidFill>
                <a:srgbClr val="007FA3"/>
              </a:solidFill>
              <a:latin typeface="+mj-lt"/>
              <a:ea typeface="Arial"/>
              <a:cs typeface="Arial"/>
              <a:sym typeface="Arial"/>
            </a:endParaRPr>
          </a:p>
        </p:txBody>
      </p:sp>
      <p:sp>
        <p:nvSpPr>
          <p:cNvPr id="217"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1" i="0" u="none" strike="noStrike" cap="none" dirty="0">
                <a:solidFill>
                  <a:srgbClr val="000000"/>
                </a:solidFill>
                <a:latin typeface="+mn-lt"/>
                <a:sym typeface="Arial"/>
              </a:rPr>
              <a:t>Statistical inference </a:t>
            </a:r>
            <a:r>
              <a:rPr lang="en-US" b="0" i="0" u="none" strike="noStrike" cap="none" dirty="0">
                <a:solidFill>
                  <a:srgbClr val="000000"/>
                </a:solidFill>
                <a:latin typeface="+mn-lt"/>
                <a:sym typeface="Arial"/>
              </a:rPr>
              <a:t>focuses on drawing conclusions about populations from </a:t>
            </a:r>
            <a:r>
              <a:rPr lang="en-US" b="0" i="0" u="none" strike="noStrike" cap="none" dirty="0" smtClean="0">
                <a:solidFill>
                  <a:srgbClr val="000000"/>
                </a:solidFill>
                <a:latin typeface="+mn-lt"/>
                <a:sym typeface="Arial"/>
              </a:rPr>
              <a:t>samples.</a:t>
            </a:r>
            <a:endParaRPr lang="en-US" dirty="0">
              <a:latin typeface="+mn-lt"/>
            </a:endParaRPr>
          </a:p>
          <a:p>
            <a:pPr marL="740664" lvl="1" indent="-283464">
              <a:buSzPct val="100000"/>
              <a:buFont typeface="Arial" panose="020B0604020202020204" pitchFamily="34" charset="0"/>
              <a:buChar char="–"/>
            </a:pPr>
            <a:r>
              <a:rPr lang="en-US" b="0" i="0" u="none" strike="noStrike" cap="none" dirty="0" smtClean="0">
                <a:solidFill>
                  <a:srgbClr val="000000"/>
                </a:solidFill>
                <a:latin typeface="+mn-lt"/>
                <a:sym typeface="Arial"/>
              </a:rPr>
              <a:t>Statistical </a:t>
            </a:r>
            <a:r>
              <a:rPr lang="en-US" b="0" i="0" u="none" strike="noStrike" cap="none" dirty="0">
                <a:solidFill>
                  <a:srgbClr val="000000"/>
                </a:solidFill>
                <a:latin typeface="+mn-lt"/>
                <a:sym typeface="Arial"/>
              </a:rPr>
              <a:t>inference includes estimation of population parameters and hypothesis testing, which involves drawing conclusions about the value of the parameters of one or more populations.</a:t>
            </a:r>
            <a:endParaRPr b="0" i="0" u="none" strike="noStrike" cap="none" dirty="0">
              <a:solidFill>
                <a:srgbClr val="000000"/>
              </a:solidFill>
              <a:latin typeface="+mn-lt"/>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1" u="none" strike="noStrike" cap="none" dirty="0">
                <a:solidFill>
                  <a:srgbClr val="007FA3"/>
                </a:solidFill>
                <a:latin typeface="+mj-lt"/>
                <a:ea typeface="Arial"/>
                <a:cs typeface="Arial"/>
                <a:sym typeface="Arial"/>
              </a:rPr>
              <a:t>p</a:t>
            </a:r>
            <a:r>
              <a:rPr lang="en-US" sz="3600" b="1" i="0" u="none" strike="noStrike" cap="none" dirty="0">
                <a:solidFill>
                  <a:srgbClr val="007FA3"/>
                </a:solidFill>
                <a:latin typeface="+mj-lt"/>
                <a:ea typeface="Arial"/>
                <a:cs typeface="Arial"/>
                <a:sym typeface="Arial"/>
              </a:rPr>
              <a:t>-Values</a:t>
            </a:r>
            <a:endParaRPr sz="3600" b="1" i="0" u="none" strike="noStrike" cap="none" dirty="0">
              <a:solidFill>
                <a:srgbClr val="007FA3"/>
              </a:solidFill>
              <a:latin typeface="+mj-lt"/>
              <a:ea typeface="Arial"/>
              <a:cs typeface="Arial"/>
              <a:sym typeface="Arial"/>
            </a:endParaRPr>
          </a:p>
        </p:txBody>
      </p:sp>
      <p:sp>
        <p:nvSpPr>
          <p:cNvPr id="464" name="Content Placeholder 2"/>
          <p:cNvSpPr txBox="1">
            <a:spLocks noGrp="1"/>
          </p:cNvSpPr>
          <p:nvPr>
            <p:ph type="body" idx="1"/>
          </p:nvPr>
        </p:nvSpPr>
        <p:spPr>
          <a:xfrm>
            <a:off x="457200" y="1600201"/>
            <a:ext cx="8229600" cy="298173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sym typeface="Arial"/>
              </a:rPr>
              <a:t>A </a:t>
            </a:r>
            <a:r>
              <a:rPr lang="en-US" b="1" i="1" u="none" strike="noStrike" cap="none" dirty="0">
                <a:solidFill>
                  <a:srgbClr val="000000"/>
                </a:solidFill>
                <a:latin typeface="+mn-lt"/>
                <a:sym typeface="Arial"/>
              </a:rPr>
              <a:t>p</a:t>
            </a:r>
            <a:r>
              <a:rPr lang="en-US" b="1" i="0" u="none" strike="noStrike" cap="none" dirty="0">
                <a:solidFill>
                  <a:srgbClr val="000000"/>
                </a:solidFill>
                <a:latin typeface="+mn-lt"/>
                <a:sym typeface="Arial"/>
              </a:rPr>
              <a:t>-value (observed significance level) </a:t>
            </a:r>
            <a:r>
              <a:rPr lang="en-US" b="0" i="0" u="none" strike="noStrike" cap="none" dirty="0">
                <a:solidFill>
                  <a:srgbClr val="000000"/>
                </a:solidFill>
                <a:latin typeface="+mn-lt"/>
                <a:sym typeface="Arial"/>
              </a:rPr>
              <a:t>is the probability of obtaining a test statistic value equal to or more extreme than that obtained from the sample data when the null hypothesis is true.</a:t>
            </a:r>
            <a:endParaRPr dirty="0">
              <a:latin typeface="+mn-lt"/>
            </a:endParaRPr>
          </a:p>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sym typeface="Arial"/>
              </a:rPr>
              <a:t>An alternative approach to Step 3 of a hypothesis test uses the </a:t>
            </a:r>
            <a:r>
              <a:rPr lang="en-US" b="0" i="1" u="none" strike="noStrike" cap="none" dirty="0">
                <a:solidFill>
                  <a:srgbClr val="000000"/>
                </a:solidFill>
                <a:latin typeface="+mn-lt"/>
                <a:sym typeface="Arial"/>
              </a:rPr>
              <a:t>p</a:t>
            </a:r>
            <a:r>
              <a:rPr lang="en-US" b="0" i="0" u="none" strike="noStrike" cap="none" dirty="0">
                <a:solidFill>
                  <a:srgbClr val="000000"/>
                </a:solidFill>
                <a:latin typeface="+mn-lt"/>
                <a:sym typeface="Arial"/>
              </a:rPr>
              <a:t>-value rather than the critical value:</a:t>
            </a:r>
            <a:endParaRPr b="0" i="0" u="none" strike="noStrike" cap="none" dirty="0">
              <a:solidFill>
                <a:schemeClr val="dk1"/>
              </a:solidFill>
              <a:latin typeface="+mn-lt"/>
              <a:sym typeface="Arial"/>
            </a:endParaRPr>
          </a:p>
        </p:txBody>
      </p:sp>
      <p:sp>
        <p:nvSpPr>
          <p:cNvPr id="465" name="Content Placeholder 3"/>
          <p:cNvSpPr txBox="1">
            <a:spLocks noGrp="1"/>
          </p:cNvSpPr>
          <p:nvPr>
            <p:ph type="body" idx="2"/>
          </p:nvPr>
        </p:nvSpPr>
        <p:spPr>
          <a:xfrm>
            <a:off x="1516944" y="4869488"/>
            <a:ext cx="1139687" cy="44794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rgbClr val="000000"/>
                </a:solidFill>
                <a:latin typeface="+mn-lt"/>
                <a:ea typeface="Arial"/>
                <a:cs typeface="Arial"/>
                <a:sym typeface="Arial"/>
              </a:rPr>
              <a:t>Reject</a:t>
            </a:r>
            <a:endParaRPr b="0" i="0" u="none" strike="noStrike" cap="none" dirty="0">
              <a:solidFill>
                <a:schemeClr val="dk1"/>
              </a:solidFill>
              <a:latin typeface="+mn-lt"/>
              <a:ea typeface="Arial"/>
              <a:cs typeface="Arial"/>
              <a:sym typeface="Arial"/>
            </a:endParaRPr>
          </a:p>
        </p:txBody>
      </p:sp>
      <p:graphicFrame>
        <p:nvGraphicFramePr>
          <p:cNvPr id="2" name="Object 1" descr="H sub 0"/>
          <p:cNvGraphicFramePr>
            <a:graphicFrameLocks noChangeAspect="1"/>
          </p:cNvGraphicFramePr>
          <p:nvPr>
            <p:extLst>
              <p:ext uri="{D42A27DB-BD31-4B8C-83A1-F6EECF244321}">
                <p14:modId xmlns:p14="http://schemas.microsoft.com/office/powerpoint/2010/main" val="1261013633"/>
              </p:ext>
            </p:extLst>
          </p:nvPr>
        </p:nvGraphicFramePr>
        <p:xfrm>
          <a:off x="2715987" y="4965967"/>
          <a:ext cx="431800" cy="406400"/>
        </p:xfrm>
        <a:graphic>
          <a:graphicData uri="http://schemas.openxmlformats.org/presentationml/2006/ole">
            <mc:AlternateContent xmlns:mc="http://schemas.openxmlformats.org/markup-compatibility/2006">
              <mc:Choice xmlns:v="urn:schemas-microsoft-com:vml" Requires="v">
                <p:oleObj spid="_x0000_s13421" name="Equation" r:id="rId4" imgW="431640" imgH="406080" progId="Equation.DSMT4">
                  <p:embed/>
                </p:oleObj>
              </mc:Choice>
              <mc:Fallback>
                <p:oleObj name="Equation" r:id="rId4" imgW="431640" imgH="406080" progId="Equation.DSMT4">
                  <p:embed/>
                  <p:pic>
                    <p:nvPicPr>
                      <p:cNvPr id="0" name=""/>
                      <p:cNvPicPr/>
                      <p:nvPr/>
                    </p:nvPicPr>
                    <p:blipFill>
                      <a:blip r:embed="rId5"/>
                      <a:stretch>
                        <a:fillRect/>
                      </a:stretch>
                    </p:blipFill>
                    <p:spPr>
                      <a:xfrm>
                        <a:off x="2715987" y="4965967"/>
                        <a:ext cx="431800" cy="406400"/>
                      </a:xfrm>
                      <a:prstGeom prst="rect">
                        <a:avLst/>
                      </a:prstGeom>
                    </p:spPr>
                  </p:pic>
                </p:oleObj>
              </mc:Fallback>
            </mc:AlternateContent>
          </a:graphicData>
        </a:graphic>
      </p:graphicFrame>
      <p:sp>
        <p:nvSpPr>
          <p:cNvPr id="467" name="Content Placeholder 4"/>
          <p:cNvSpPr txBox="1">
            <a:spLocks noGrp="1"/>
          </p:cNvSpPr>
          <p:nvPr>
            <p:ph type="body" idx="3"/>
          </p:nvPr>
        </p:nvSpPr>
        <p:spPr>
          <a:xfrm>
            <a:off x="3231767" y="4869488"/>
            <a:ext cx="2801285" cy="45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rgbClr val="000000"/>
                </a:solidFill>
                <a:latin typeface="+mn-lt"/>
                <a:ea typeface="Arial"/>
                <a:cs typeface="Arial"/>
                <a:sym typeface="Arial"/>
              </a:rPr>
              <a:t>if the </a:t>
            </a:r>
            <a:r>
              <a:rPr lang="en-US" b="0" i="1" u="none" strike="noStrike" cap="none" dirty="0">
                <a:solidFill>
                  <a:srgbClr val="000000"/>
                </a:solidFill>
                <a:latin typeface="+mn-lt"/>
                <a:ea typeface="Arial"/>
                <a:cs typeface="Arial"/>
                <a:sym typeface="Arial"/>
              </a:rPr>
              <a:t>p</a:t>
            </a:r>
            <a:r>
              <a:rPr lang="en-US" b="0" i="0" u="none" strike="noStrike" cap="none" dirty="0">
                <a:solidFill>
                  <a:srgbClr val="000000"/>
                </a:solidFill>
                <a:latin typeface="+mn-lt"/>
                <a:ea typeface="Arial"/>
                <a:cs typeface="Arial"/>
                <a:sym typeface="Arial"/>
              </a:rPr>
              <a:t>-value </a:t>
            </a:r>
            <a:r>
              <a:rPr lang="en-US" b="0" i="0" u="none" strike="noStrike" cap="none" dirty="0" smtClean="0">
                <a:solidFill>
                  <a:srgbClr val="000000"/>
                </a:solidFill>
                <a:latin typeface="+mn-lt"/>
                <a:ea typeface="Arial"/>
                <a:cs typeface="Arial"/>
                <a:sym typeface="Arial"/>
              </a:rPr>
              <a:t>&lt; </a:t>
            </a:r>
            <a:r>
              <a:rPr lang="en-US" b="0" i="1" u="none" strike="noStrike" cap="none" dirty="0">
                <a:solidFill>
                  <a:srgbClr val="000000"/>
                </a:solidFill>
                <a:latin typeface="+mn-lt"/>
                <a:ea typeface="Arial"/>
                <a:cs typeface="Arial"/>
                <a:sym typeface="Arial"/>
              </a:rPr>
              <a:t>α</a:t>
            </a:r>
            <a:endParaRPr b="0" i="1" u="none" strike="noStrike" cap="none" dirty="0">
              <a:solidFill>
                <a:schemeClr val="dk1"/>
              </a:solidFill>
              <a:latin typeface="+mn-lt"/>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sym typeface="Arial"/>
              </a:rPr>
              <a:t>Finding </a:t>
            </a:r>
            <a:r>
              <a:rPr lang="en-US" sz="3600" b="1" i="1" u="none" strike="noStrike" cap="none" dirty="0" smtClean="0">
                <a:solidFill>
                  <a:srgbClr val="007FA3"/>
                </a:solidFill>
                <a:latin typeface="+mj-lt"/>
                <a:sym typeface="Arial"/>
              </a:rPr>
              <a:t>p</a:t>
            </a:r>
            <a:r>
              <a:rPr lang="en-US" sz="3600" b="1" i="0" u="none" strike="noStrike" cap="none" dirty="0" smtClean="0">
                <a:solidFill>
                  <a:srgbClr val="007FA3"/>
                </a:solidFill>
                <a:latin typeface="+mj-lt"/>
                <a:sym typeface="Arial"/>
              </a:rPr>
              <a:t>-Values When </a:t>
            </a:r>
            <a:r>
              <a:rPr lang="el-GR" sz="3600" b="1" i="1" u="none" strike="noStrike" cap="none" dirty="0" smtClean="0">
                <a:solidFill>
                  <a:srgbClr val="007FA3"/>
                </a:solidFill>
                <a:latin typeface="+mj-lt"/>
                <a:ea typeface="Symbol" charset="2"/>
                <a:cs typeface="Times New Roman" panose="02020603050405020304" pitchFamily="18" charset="0"/>
                <a:sym typeface="Arial"/>
              </a:rPr>
              <a:t>σ</a:t>
            </a:r>
            <a:r>
              <a:rPr lang="en-US" sz="3600" b="1" i="0" u="none" strike="noStrike" cap="none" dirty="0" smtClean="0">
                <a:solidFill>
                  <a:srgbClr val="007FA3"/>
                </a:solidFill>
                <a:latin typeface="+mj-lt"/>
                <a:sym typeface="Arial"/>
              </a:rPr>
              <a:t> is Known</a:t>
            </a:r>
            <a:endParaRPr dirty="0">
              <a:latin typeface="+mj-lt"/>
            </a:endParaRPr>
          </a:p>
        </p:txBody>
      </p:sp>
      <p:sp>
        <p:nvSpPr>
          <p:cNvPr id="473" name="Content Placeholder 2"/>
          <p:cNvSpPr txBox="1">
            <a:spLocks noGrp="1"/>
          </p:cNvSpPr>
          <p:nvPr>
            <p:ph type="body" idx="1"/>
          </p:nvPr>
        </p:nvSpPr>
        <p:spPr>
          <a:xfrm>
            <a:off x="457200" y="1600200"/>
            <a:ext cx="8229600" cy="11926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For a lower one-tailed test, the </a:t>
            </a:r>
            <a:r>
              <a:rPr lang="en-US" sz="2200" b="0" i="1" u="none" strike="noStrike" cap="none" dirty="0">
                <a:solidFill>
                  <a:schemeClr val="dk1"/>
                </a:solidFill>
                <a:latin typeface="+mn-lt"/>
                <a:ea typeface="Arial"/>
                <a:cs typeface="Arial"/>
                <a:sym typeface="Arial"/>
              </a:rPr>
              <a:t>p</a:t>
            </a:r>
            <a:r>
              <a:rPr lang="en-US" sz="2200" b="0" i="0" u="none" strike="noStrike" cap="none" dirty="0">
                <a:solidFill>
                  <a:schemeClr val="dk1"/>
                </a:solidFill>
                <a:latin typeface="+mn-lt"/>
                <a:ea typeface="Arial"/>
                <a:cs typeface="Arial"/>
                <a:sym typeface="Arial"/>
              </a:rPr>
              <a:t>-value is the probability to the left of the test statistic </a:t>
            </a:r>
            <a:r>
              <a:rPr lang="en-US" sz="2200" b="0" i="1" u="none" strike="noStrike" cap="none" dirty="0">
                <a:solidFill>
                  <a:schemeClr val="dk1"/>
                </a:solidFill>
                <a:latin typeface="+mn-lt"/>
                <a:ea typeface="Arial"/>
                <a:cs typeface="Arial"/>
                <a:sym typeface="Arial"/>
              </a:rPr>
              <a:t>t</a:t>
            </a:r>
            <a:r>
              <a:rPr lang="en-US" sz="2200" b="0" i="0" u="none" strike="noStrike" cap="none" dirty="0">
                <a:solidFill>
                  <a:schemeClr val="dk1"/>
                </a:solidFill>
                <a:latin typeface="+mn-lt"/>
                <a:ea typeface="Arial"/>
                <a:cs typeface="Arial"/>
                <a:sym typeface="Arial"/>
              </a:rPr>
              <a:t> in the </a:t>
            </a:r>
            <a:r>
              <a:rPr lang="en-US" sz="2200" b="0" i="1" u="none" strike="noStrike" cap="none" dirty="0">
                <a:solidFill>
                  <a:schemeClr val="dk1"/>
                </a:solidFill>
                <a:latin typeface="+mn-lt"/>
                <a:ea typeface="Arial"/>
                <a:cs typeface="Arial"/>
                <a:sym typeface="Arial"/>
              </a:rPr>
              <a:t>t</a:t>
            </a:r>
            <a:r>
              <a:rPr lang="en-US" sz="2200" b="0" i="0" u="none" strike="noStrike" cap="none" dirty="0">
                <a:solidFill>
                  <a:schemeClr val="dk1"/>
                </a:solidFill>
                <a:latin typeface="+mn-lt"/>
                <a:ea typeface="Arial"/>
                <a:cs typeface="Arial"/>
                <a:sym typeface="Arial"/>
              </a:rPr>
              <a:t>-distribution, and is found using the Excel function:</a:t>
            </a:r>
            <a:endParaRPr sz="2200" b="0" i="0" u="none" strike="noStrike" cap="none" dirty="0">
              <a:solidFill>
                <a:schemeClr val="dk1"/>
              </a:solidFill>
              <a:latin typeface="+mn-lt"/>
              <a:ea typeface="Arial"/>
              <a:cs typeface="Arial"/>
              <a:sym typeface="Arial"/>
            </a:endParaRPr>
          </a:p>
        </p:txBody>
      </p:sp>
      <p:graphicFrame>
        <p:nvGraphicFramePr>
          <p:cNvPr id="2" name="Object 1" descr="N O R M.S.D I S T left parenthesis z, true right parenthesis."/>
          <p:cNvGraphicFramePr>
            <a:graphicFrameLocks noChangeAspect="1"/>
          </p:cNvGraphicFramePr>
          <p:nvPr>
            <p:extLst>
              <p:ext uri="{D42A27DB-BD31-4B8C-83A1-F6EECF244321}">
                <p14:modId xmlns:p14="http://schemas.microsoft.com/office/powerpoint/2010/main" val="2943315852"/>
              </p:ext>
            </p:extLst>
          </p:nvPr>
        </p:nvGraphicFramePr>
        <p:xfrm>
          <a:off x="1796473" y="2903793"/>
          <a:ext cx="2851727" cy="311727"/>
        </p:xfrm>
        <a:graphic>
          <a:graphicData uri="http://schemas.openxmlformats.org/presentationml/2006/ole">
            <mc:AlternateContent xmlns:mc="http://schemas.openxmlformats.org/markup-compatibility/2006">
              <mc:Choice xmlns:v="urn:schemas-microsoft-com:vml" Requires="v">
                <p:oleObj spid="_x0000_s14659" name="Equation" r:id="rId4" imgW="3136680" imgH="342720" progId="Equation.DSMT4">
                  <p:embed/>
                </p:oleObj>
              </mc:Choice>
              <mc:Fallback>
                <p:oleObj name="Equation" r:id="rId4" imgW="3136680" imgH="342720" progId="Equation.DSMT4">
                  <p:embed/>
                  <p:pic>
                    <p:nvPicPr>
                      <p:cNvPr id="0" name=""/>
                      <p:cNvPicPr/>
                      <p:nvPr/>
                    </p:nvPicPr>
                    <p:blipFill>
                      <a:blip r:embed="rId5"/>
                      <a:stretch>
                        <a:fillRect/>
                      </a:stretch>
                    </p:blipFill>
                    <p:spPr>
                      <a:xfrm>
                        <a:off x="1796473" y="2903793"/>
                        <a:ext cx="2851727" cy="311727"/>
                      </a:xfrm>
                      <a:prstGeom prst="rect">
                        <a:avLst/>
                      </a:prstGeom>
                    </p:spPr>
                  </p:pic>
                </p:oleObj>
              </mc:Fallback>
            </mc:AlternateContent>
          </a:graphicData>
        </a:graphic>
      </p:graphicFrame>
      <p:sp>
        <p:nvSpPr>
          <p:cNvPr id="476" name="Content Placeholder 3"/>
          <p:cNvSpPr txBox="1">
            <a:spLocks noGrp="1"/>
          </p:cNvSpPr>
          <p:nvPr>
            <p:ph type="body" idx="3"/>
          </p:nvPr>
        </p:nvSpPr>
        <p:spPr>
          <a:xfrm>
            <a:off x="457200" y="3316479"/>
            <a:ext cx="8229600" cy="87783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sym typeface="Arial"/>
              </a:rPr>
              <a:t>For an upper one-tailed test, the </a:t>
            </a:r>
            <a:r>
              <a:rPr lang="en-US" sz="2200" b="0" i="1" u="none" strike="noStrike" cap="none" dirty="0">
                <a:solidFill>
                  <a:schemeClr val="dk1"/>
                </a:solidFill>
                <a:latin typeface="+mn-lt"/>
                <a:sym typeface="Arial"/>
              </a:rPr>
              <a:t>p</a:t>
            </a:r>
            <a:r>
              <a:rPr lang="en-US" sz="2200" b="0" i="0" u="none" strike="noStrike" cap="none" dirty="0">
                <a:solidFill>
                  <a:schemeClr val="dk1"/>
                </a:solidFill>
                <a:latin typeface="+mn-lt"/>
                <a:sym typeface="Arial"/>
              </a:rPr>
              <a:t>-value is the probability to the right of the test statistic </a:t>
            </a:r>
            <a:r>
              <a:rPr lang="en-US" sz="2200" b="0" i="1" u="none" strike="noStrike" cap="none" dirty="0">
                <a:solidFill>
                  <a:schemeClr val="dk1"/>
                </a:solidFill>
                <a:latin typeface="+mn-lt"/>
                <a:sym typeface="Arial"/>
              </a:rPr>
              <a:t>t</a:t>
            </a:r>
            <a:r>
              <a:rPr lang="en-US" sz="2200" b="0" i="0" u="none" strike="noStrike" cap="none" dirty="0">
                <a:solidFill>
                  <a:schemeClr val="dk1"/>
                </a:solidFill>
                <a:latin typeface="+mn-lt"/>
                <a:sym typeface="Arial"/>
              </a:rPr>
              <a:t>, and is found using the Excel function:</a:t>
            </a:r>
            <a:endParaRPr sz="2200" dirty="0">
              <a:latin typeface="+mn-lt"/>
            </a:endParaRPr>
          </a:p>
        </p:txBody>
      </p:sp>
      <p:graphicFrame>
        <p:nvGraphicFramePr>
          <p:cNvPr id="3" name="Object 2" descr="1 minus N O R M.S.D I S T left parenthesis z, true right parenthesis."/>
          <p:cNvGraphicFramePr>
            <a:graphicFrameLocks noChangeAspect="1"/>
          </p:cNvGraphicFramePr>
          <p:nvPr>
            <p:extLst>
              <p:ext uri="{D42A27DB-BD31-4B8C-83A1-F6EECF244321}">
                <p14:modId xmlns:p14="http://schemas.microsoft.com/office/powerpoint/2010/main" val="760505821"/>
              </p:ext>
            </p:extLst>
          </p:nvPr>
        </p:nvGraphicFramePr>
        <p:xfrm>
          <a:off x="1796472" y="4315150"/>
          <a:ext cx="3117274" cy="311727"/>
        </p:xfrm>
        <a:graphic>
          <a:graphicData uri="http://schemas.openxmlformats.org/presentationml/2006/ole">
            <mc:AlternateContent xmlns:mc="http://schemas.openxmlformats.org/markup-compatibility/2006">
              <mc:Choice xmlns:v="urn:schemas-microsoft-com:vml" Requires="v">
                <p:oleObj spid="_x0000_s14660" name="Equation" r:id="rId6" imgW="3429000" imgH="342720" progId="Equation.DSMT4">
                  <p:embed/>
                </p:oleObj>
              </mc:Choice>
              <mc:Fallback>
                <p:oleObj name="Equation" r:id="rId6" imgW="3429000" imgH="342720" progId="Equation.DSMT4">
                  <p:embed/>
                  <p:pic>
                    <p:nvPicPr>
                      <p:cNvPr id="0" name=""/>
                      <p:cNvPicPr/>
                      <p:nvPr/>
                    </p:nvPicPr>
                    <p:blipFill>
                      <a:blip r:embed="rId7"/>
                      <a:stretch>
                        <a:fillRect/>
                      </a:stretch>
                    </p:blipFill>
                    <p:spPr>
                      <a:xfrm>
                        <a:off x="1796472" y="4315150"/>
                        <a:ext cx="3117274" cy="311727"/>
                      </a:xfrm>
                      <a:prstGeom prst="rect">
                        <a:avLst/>
                      </a:prstGeom>
                    </p:spPr>
                  </p:pic>
                </p:oleObj>
              </mc:Fallback>
            </mc:AlternateContent>
          </a:graphicData>
        </a:graphic>
      </p:graphicFrame>
      <p:sp>
        <p:nvSpPr>
          <p:cNvPr id="479" name="Content Placeholder 4"/>
          <p:cNvSpPr txBox="1">
            <a:spLocks noGrp="1"/>
          </p:cNvSpPr>
          <p:nvPr>
            <p:ph type="body" idx="5"/>
          </p:nvPr>
        </p:nvSpPr>
        <p:spPr>
          <a:xfrm>
            <a:off x="457200" y="4757652"/>
            <a:ext cx="8229600" cy="86789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sym typeface="Arial"/>
              </a:rPr>
              <a:t>For a two-tailed test, the </a:t>
            </a:r>
            <a:r>
              <a:rPr lang="en-US" sz="2200" b="0" i="1" u="none" strike="noStrike" cap="none" dirty="0">
                <a:solidFill>
                  <a:schemeClr val="dk1"/>
                </a:solidFill>
                <a:latin typeface="+mn-lt"/>
                <a:sym typeface="Arial"/>
              </a:rPr>
              <a:t>p</a:t>
            </a:r>
            <a:r>
              <a:rPr lang="en-US" sz="2200" b="0" i="0" u="none" strike="noStrike" cap="none" dirty="0">
                <a:solidFill>
                  <a:schemeClr val="dk1"/>
                </a:solidFill>
                <a:latin typeface="+mn-lt"/>
                <a:sym typeface="Arial"/>
              </a:rPr>
              <a:t>-value is found using the Excel function:</a:t>
            </a:r>
            <a:endParaRPr sz="2200" dirty="0">
              <a:latin typeface="+mn-lt"/>
            </a:endParaRPr>
          </a:p>
        </p:txBody>
      </p:sp>
      <p:graphicFrame>
        <p:nvGraphicFramePr>
          <p:cNvPr id="4" name="Object 3" descr="2 times left parenthesis 1 minus N O R M.S.D I S T left parenthesis A B S left parenthesis z right parenthesis, true right parenthesis."/>
          <p:cNvGraphicFramePr>
            <a:graphicFrameLocks noChangeAspect="1"/>
          </p:cNvGraphicFramePr>
          <p:nvPr>
            <p:extLst>
              <p:ext uri="{D42A27DB-BD31-4B8C-83A1-F6EECF244321}">
                <p14:modId xmlns:p14="http://schemas.microsoft.com/office/powerpoint/2010/main" val="3044911404"/>
              </p:ext>
            </p:extLst>
          </p:nvPr>
        </p:nvGraphicFramePr>
        <p:xfrm>
          <a:off x="1796472" y="5746380"/>
          <a:ext cx="4318000" cy="323273"/>
        </p:xfrm>
        <a:graphic>
          <a:graphicData uri="http://schemas.openxmlformats.org/presentationml/2006/ole">
            <mc:AlternateContent xmlns:mc="http://schemas.openxmlformats.org/markup-compatibility/2006">
              <mc:Choice xmlns:v="urn:schemas-microsoft-com:vml" Requires="v">
                <p:oleObj spid="_x0000_s14661" name="Equation" r:id="rId8" imgW="4749480" imgH="355320" progId="Equation.DSMT4">
                  <p:embed/>
                </p:oleObj>
              </mc:Choice>
              <mc:Fallback>
                <p:oleObj name="Equation" r:id="rId8" imgW="4749480" imgH="355320" progId="Equation.DSMT4">
                  <p:embed/>
                  <p:pic>
                    <p:nvPicPr>
                      <p:cNvPr id="0" name=""/>
                      <p:cNvPicPr/>
                      <p:nvPr/>
                    </p:nvPicPr>
                    <p:blipFill>
                      <a:blip r:embed="rId9"/>
                      <a:stretch>
                        <a:fillRect/>
                      </a:stretch>
                    </p:blipFill>
                    <p:spPr>
                      <a:xfrm>
                        <a:off x="1796472" y="5746380"/>
                        <a:ext cx="4318000" cy="323273"/>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sym typeface="Arial"/>
              </a:rPr>
              <a:t>Finding </a:t>
            </a:r>
            <a:r>
              <a:rPr lang="en-US" sz="3600" b="1" i="1" u="none" strike="noStrike" cap="none" dirty="0" smtClean="0">
                <a:solidFill>
                  <a:srgbClr val="007FA3"/>
                </a:solidFill>
                <a:latin typeface="+mj-lt"/>
                <a:sym typeface="Arial"/>
              </a:rPr>
              <a:t>p</a:t>
            </a:r>
            <a:r>
              <a:rPr lang="en-US" sz="3600" b="1" i="0" u="none" strike="noStrike" cap="none" dirty="0" smtClean="0">
                <a:solidFill>
                  <a:srgbClr val="007FA3"/>
                </a:solidFill>
                <a:latin typeface="+mj-lt"/>
                <a:sym typeface="Arial"/>
              </a:rPr>
              <a:t>-Values When </a:t>
            </a:r>
            <a:r>
              <a:rPr lang="el-GR" sz="3600" b="1" i="1" u="none" strike="noStrike" cap="none" dirty="0" smtClean="0">
                <a:solidFill>
                  <a:srgbClr val="007FA3"/>
                </a:solidFill>
                <a:latin typeface="+mj-lt"/>
                <a:ea typeface="Symbol" charset="2"/>
                <a:cs typeface="Times New Roman" panose="02020603050405020304" pitchFamily="18" charset="0"/>
                <a:sym typeface="Arial"/>
              </a:rPr>
              <a:t>σ</a:t>
            </a:r>
            <a:r>
              <a:rPr lang="en-US" sz="3600" b="1" i="0" u="none" strike="noStrike" cap="none" dirty="0" smtClean="0">
                <a:solidFill>
                  <a:srgbClr val="007FA3"/>
                </a:solidFill>
                <a:latin typeface="+mj-lt"/>
                <a:sym typeface="Arial"/>
              </a:rPr>
              <a:t> is Unknown</a:t>
            </a:r>
            <a:endParaRPr dirty="0">
              <a:latin typeface="+mj-lt"/>
            </a:endParaRPr>
          </a:p>
        </p:txBody>
      </p:sp>
      <p:sp>
        <p:nvSpPr>
          <p:cNvPr id="473" name="Content Placeholder 2"/>
          <p:cNvSpPr txBox="1">
            <a:spLocks noGrp="1"/>
          </p:cNvSpPr>
          <p:nvPr>
            <p:ph type="body" idx="1"/>
          </p:nvPr>
        </p:nvSpPr>
        <p:spPr>
          <a:xfrm>
            <a:off x="457200" y="1600200"/>
            <a:ext cx="8229600" cy="123245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For a lower one-tailed test, the </a:t>
            </a:r>
            <a:r>
              <a:rPr lang="en-US" sz="2200" b="0" i="1" u="none" strike="noStrike" cap="none" dirty="0">
                <a:solidFill>
                  <a:schemeClr val="dk1"/>
                </a:solidFill>
                <a:latin typeface="+mn-lt"/>
                <a:ea typeface="Arial"/>
                <a:cs typeface="Arial"/>
                <a:sym typeface="Arial"/>
              </a:rPr>
              <a:t>p</a:t>
            </a:r>
            <a:r>
              <a:rPr lang="en-US" sz="2200" b="0" i="0" u="none" strike="noStrike" cap="none" dirty="0">
                <a:solidFill>
                  <a:schemeClr val="dk1"/>
                </a:solidFill>
                <a:latin typeface="+mn-lt"/>
                <a:ea typeface="Arial"/>
                <a:cs typeface="Arial"/>
                <a:sym typeface="Arial"/>
              </a:rPr>
              <a:t>-value is the probability to the left of the test statistic </a:t>
            </a:r>
            <a:r>
              <a:rPr lang="en-US" sz="2200" b="0" i="1" u="none" strike="noStrike" cap="none" dirty="0">
                <a:solidFill>
                  <a:schemeClr val="dk1"/>
                </a:solidFill>
                <a:latin typeface="+mn-lt"/>
                <a:ea typeface="Arial"/>
                <a:cs typeface="Arial"/>
                <a:sym typeface="Arial"/>
              </a:rPr>
              <a:t>t</a:t>
            </a:r>
            <a:r>
              <a:rPr lang="en-US" sz="2200" b="0" i="0" u="none" strike="noStrike" cap="none" dirty="0">
                <a:solidFill>
                  <a:schemeClr val="dk1"/>
                </a:solidFill>
                <a:latin typeface="+mn-lt"/>
                <a:ea typeface="Arial"/>
                <a:cs typeface="Arial"/>
                <a:sym typeface="Arial"/>
              </a:rPr>
              <a:t> in the </a:t>
            </a:r>
            <a:r>
              <a:rPr lang="en-US" sz="2200" b="0" i="1" u="none" strike="noStrike" cap="none" dirty="0">
                <a:solidFill>
                  <a:schemeClr val="dk1"/>
                </a:solidFill>
                <a:latin typeface="+mn-lt"/>
                <a:ea typeface="Arial"/>
                <a:cs typeface="Arial"/>
                <a:sym typeface="Arial"/>
              </a:rPr>
              <a:t>t</a:t>
            </a:r>
            <a:r>
              <a:rPr lang="en-US" sz="2200" b="0" i="0" u="none" strike="noStrike" cap="none" dirty="0">
                <a:solidFill>
                  <a:schemeClr val="dk1"/>
                </a:solidFill>
                <a:latin typeface="+mn-lt"/>
                <a:ea typeface="Arial"/>
                <a:cs typeface="Arial"/>
                <a:sym typeface="Arial"/>
              </a:rPr>
              <a:t>-distribution, and is found using the Excel function:</a:t>
            </a:r>
            <a:endParaRPr sz="2200" b="0" i="0" u="none" strike="noStrike" cap="none" dirty="0">
              <a:solidFill>
                <a:schemeClr val="dk1"/>
              </a:solidFill>
              <a:latin typeface="+mn-lt"/>
              <a:ea typeface="Arial"/>
              <a:cs typeface="Arial"/>
              <a:sym typeface="Arial"/>
            </a:endParaRPr>
          </a:p>
        </p:txBody>
      </p:sp>
      <p:graphicFrame>
        <p:nvGraphicFramePr>
          <p:cNvPr id="3" name="Object 2" descr="= T period D I S T left parenthesis t comma n minus 1 comma TRUE right parenthesis."/>
          <p:cNvGraphicFramePr>
            <a:graphicFrameLocks noChangeAspect="1"/>
          </p:cNvGraphicFramePr>
          <p:nvPr>
            <p:extLst>
              <p:ext uri="{D42A27DB-BD31-4B8C-83A1-F6EECF244321}">
                <p14:modId xmlns:p14="http://schemas.microsoft.com/office/powerpoint/2010/main" val="1963093357"/>
              </p:ext>
            </p:extLst>
          </p:nvPr>
        </p:nvGraphicFramePr>
        <p:xfrm>
          <a:off x="1789545" y="2918807"/>
          <a:ext cx="2782455" cy="323273"/>
        </p:xfrm>
        <a:graphic>
          <a:graphicData uri="http://schemas.openxmlformats.org/presentationml/2006/ole">
            <mc:AlternateContent xmlns:mc="http://schemas.openxmlformats.org/markup-compatibility/2006">
              <mc:Choice xmlns:v="urn:schemas-microsoft-com:vml" Requires="v">
                <p:oleObj spid="_x0000_s15683" name="Equation" r:id="rId4" imgW="3060360" imgH="355320" progId="Equation.DSMT4">
                  <p:embed/>
                </p:oleObj>
              </mc:Choice>
              <mc:Fallback>
                <p:oleObj name="Equation" r:id="rId4" imgW="3060360" imgH="355320" progId="Equation.DSMT4">
                  <p:embed/>
                  <p:pic>
                    <p:nvPicPr>
                      <p:cNvPr id="0" name=""/>
                      <p:cNvPicPr/>
                      <p:nvPr/>
                    </p:nvPicPr>
                    <p:blipFill>
                      <a:blip r:embed="rId5"/>
                      <a:stretch>
                        <a:fillRect/>
                      </a:stretch>
                    </p:blipFill>
                    <p:spPr>
                      <a:xfrm>
                        <a:off x="1789545" y="2918807"/>
                        <a:ext cx="2782455" cy="323273"/>
                      </a:xfrm>
                      <a:prstGeom prst="rect">
                        <a:avLst/>
                      </a:prstGeom>
                    </p:spPr>
                  </p:pic>
                </p:oleObj>
              </mc:Fallback>
            </mc:AlternateContent>
          </a:graphicData>
        </a:graphic>
      </p:graphicFrame>
      <p:sp>
        <p:nvSpPr>
          <p:cNvPr id="476" name="Content Placeholder 3"/>
          <p:cNvSpPr txBox="1">
            <a:spLocks noGrp="1"/>
          </p:cNvSpPr>
          <p:nvPr>
            <p:ph type="body" idx="3"/>
          </p:nvPr>
        </p:nvSpPr>
        <p:spPr>
          <a:xfrm>
            <a:off x="457200" y="3328235"/>
            <a:ext cx="8229600" cy="90583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sym typeface="Arial"/>
              </a:rPr>
              <a:t>For an upper one-tailed test, the </a:t>
            </a:r>
            <a:r>
              <a:rPr lang="en-US" sz="2200" b="0" i="1" u="none" strike="noStrike" cap="none" dirty="0">
                <a:solidFill>
                  <a:schemeClr val="dk1"/>
                </a:solidFill>
                <a:latin typeface="+mn-lt"/>
                <a:sym typeface="Arial"/>
              </a:rPr>
              <a:t>p</a:t>
            </a:r>
            <a:r>
              <a:rPr lang="en-US" sz="2200" b="0" i="0" u="none" strike="noStrike" cap="none" dirty="0">
                <a:solidFill>
                  <a:schemeClr val="dk1"/>
                </a:solidFill>
                <a:latin typeface="+mn-lt"/>
                <a:sym typeface="Arial"/>
              </a:rPr>
              <a:t>-value is the probability to the right of the test statistic </a:t>
            </a:r>
            <a:r>
              <a:rPr lang="en-US" sz="2200" b="0" i="1" u="none" strike="noStrike" cap="none" dirty="0">
                <a:solidFill>
                  <a:schemeClr val="dk1"/>
                </a:solidFill>
                <a:latin typeface="+mn-lt"/>
                <a:sym typeface="Arial"/>
              </a:rPr>
              <a:t>t</a:t>
            </a:r>
            <a:r>
              <a:rPr lang="en-US" sz="2200" b="0" i="0" u="none" strike="noStrike" cap="none" dirty="0">
                <a:solidFill>
                  <a:schemeClr val="dk1"/>
                </a:solidFill>
                <a:latin typeface="+mn-lt"/>
                <a:sym typeface="Arial"/>
              </a:rPr>
              <a:t>, and is found using the Excel function:</a:t>
            </a:r>
            <a:endParaRPr sz="2200" dirty="0">
              <a:latin typeface="+mn-lt"/>
            </a:endParaRPr>
          </a:p>
        </p:txBody>
      </p:sp>
      <p:graphicFrame>
        <p:nvGraphicFramePr>
          <p:cNvPr id="4" name="Object 3" descr="1 minus T period D I S T left parenthesis t comma n minus 1 comma TRUE right parenthesis."/>
          <p:cNvGraphicFramePr>
            <a:graphicFrameLocks noChangeAspect="1"/>
          </p:cNvGraphicFramePr>
          <p:nvPr>
            <p:extLst>
              <p:ext uri="{D42A27DB-BD31-4B8C-83A1-F6EECF244321}">
                <p14:modId xmlns:p14="http://schemas.microsoft.com/office/powerpoint/2010/main" val="3354353133"/>
              </p:ext>
            </p:extLst>
          </p:nvPr>
        </p:nvGraphicFramePr>
        <p:xfrm>
          <a:off x="1789545" y="4320225"/>
          <a:ext cx="2897909" cy="323273"/>
        </p:xfrm>
        <a:graphic>
          <a:graphicData uri="http://schemas.openxmlformats.org/presentationml/2006/ole">
            <mc:AlternateContent xmlns:mc="http://schemas.openxmlformats.org/markup-compatibility/2006">
              <mc:Choice xmlns:v="urn:schemas-microsoft-com:vml" Requires="v">
                <p:oleObj spid="_x0000_s15684" name="Equation" r:id="rId6" imgW="3187440" imgH="355320" progId="Equation.DSMT4">
                  <p:embed/>
                </p:oleObj>
              </mc:Choice>
              <mc:Fallback>
                <p:oleObj name="Equation" r:id="rId6" imgW="3187440" imgH="355320" progId="Equation.DSMT4">
                  <p:embed/>
                  <p:pic>
                    <p:nvPicPr>
                      <p:cNvPr id="0" name=""/>
                      <p:cNvPicPr/>
                      <p:nvPr/>
                    </p:nvPicPr>
                    <p:blipFill>
                      <a:blip r:embed="rId7"/>
                      <a:stretch>
                        <a:fillRect/>
                      </a:stretch>
                    </p:blipFill>
                    <p:spPr>
                      <a:xfrm>
                        <a:off x="1789545" y="4320225"/>
                        <a:ext cx="2897909" cy="323273"/>
                      </a:xfrm>
                      <a:prstGeom prst="rect">
                        <a:avLst/>
                      </a:prstGeom>
                    </p:spPr>
                  </p:pic>
                </p:oleObj>
              </mc:Fallback>
            </mc:AlternateContent>
          </a:graphicData>
        </a:graphic>
      </p:graphicFrame>
      <p:sp>
        <p:nvSpPr>
          <p:cNvPr id="479" name="Content Placeholder 4"/>
          <p:cNvSpPr txBox="1">
            <a:spLocks noGrp="1"/>
          </p:cNvSpPr>
          <p:nvPr>
            <p:ph type="body" idx="5"/>
          </p:nvPr>
        </p:nvSpPr>
        <p:spPr>
          <a:xfrm>
            <a:off x="434788" y="4751696"/>
            <a:ext cx="8252011" cy="91360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sym typeface="Arial"/>
              </a:rPr>
              <a:t>For a two-tailed test, the </a:t>
            </a:r>
            <a:r>
              <a:rPr lang="en-US" sz="2200" b="0" i="1" u="none" strike="noStrike" cap="none" dirty="0">
                <a:solidFill>
                  <a:schemeClr val="dk1"/>
                </a:solidFill>
                <a:latin typeface="+mn-lt"/>
                <a:sym typeface="Arial"/>
              </a:rPr>
              <a:t>p</a:t>
            </a:r>
            <a:r>
              <a:rPr lang="en-US" sz="2200" b="0" i="0" u="none" strike="noStrike" cap="none" dirty="0">
                <a:solidFill>
                  <a:schemeClr val="dk1"/>
                </a:solidFill>
                <a:latin typeface="+mn-lt"/>
                <a:sym typeface="Arial"/>
              </a:rPr>
              <a:t>-value is found using the Excel function:</a:t>
            </a:r>
            <a:endParaRPr sz="2200" dirty="0">
              <a:latin typeface="+mn-lt"/>
            </a:endParaRPr>
          </a:p>
        </p:txBody>
      </p:sp>
      <p:graphicFrame>
        <p:nvGraphicFramePr>
          <p:cNvPr id="5" name="Object 4" descr="T.D I S T.2 T left parenthesis A B S left parenthesis t right parenthesis, n minus 1 right parenthesis."/>
          <p:cNvGraphicFramePr>
            <a:graphicFrameLocks noChangeAspect="1"/>
          </p:cNvGraphicFramePr>
          <p:nvPr>
            <p:extLst>
              <p:ext uri="{D42A27DB-BD31-4B8C-83A1-F6EECF244321}">
                <p14:modId xmlns:p14="http://schemas.microsoft.com/office/powerpoint/2010/main" val="675820156"/>
              </p:ext>
            </p:extLst>
          </p:nvPr>
        </p:nvGraphicFramePr>
        <p:xfrm>
          <a:off x="1789545" y="5773502"/>
          <a:ext cx="2978727" cy="311727"/>
        </p:xfrm>
        <a:graphic>
          <a:graphicData uri="http://schemas.openxmlformats.org/presentationml/2006/ole">
            <mc:AlternateContent xmlns:mc="http://schemas.openxmlformats.org/markup-compatibility/2006">
              <mc:Choice xmlns:v="urn:schemas-microsoft-com:vml" Requires="v">
                <p:oleObj spid="_x0000_s15685" name="Equation" r:id="rId8" imgW="3276360" imgH="342720" progId="Equation.DSMT4">
                  <p:embed/>
                </p:oleObj>
              </mc:Choice>
              <mc:Fallback>
                <p:oleObj name="Equation" r:id="rId8" imgW="3276360" imgH="342720" progId="Equation.DSMT4">
                  <p:embed/>
                  <p:pic>
                    <p:nvPicPr>
                      <p:cNvPr id="0" name=""/>
                      <p:cNvPicPr/>
                      <p:nvPr/>
                    </p:nvPicPr>
                    <p:blipFill>
                      <a:blip r:embed="rId9"/>
                      <a:stretch>
                        <a:fillRect/>
                      </a:stretch>
                    </p:blipFill>
                    <p:spPr>
                      <a:xfrm>
                        <a:off x="1789545" y="5773502"/>
                        <a:ext cx="2978727" cy="311727"/>
                      </a:xfrm>
                      <a:prstGeom prst="rect">
                        <a:avLst/>
                      </a:prstGeom>
                    </p:spPr>
                  </p:pic>
                </p:oleObj>
              </mc:Fallback>
            </mc:AlternateContent>
          </a:graphicData>
        </a:graphic>
      </p:graphicFrame>
    </p:spTree>
    <p:extLst>
      <p:ext uri="{BB962C8B-B14F-4D97-AF65-F5344CB8AC3E}">
        <p14:creationId xmlns:p14="http://schemas.microsoft.com/office/powerpoint/2010/main" val="6504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7.7: Using </a:t>
            </a:r>
            <a:r>
              <a:rPr lang="en-US" sz="3600" b="1" i="1" u="none" strike="noStrike" cap="none" dirty="0">
                <a:solidFill>
                  <a:srgbClr val="007FA3"/>
                </a:solidFill>
                <a:latin typeface="+mj-lt"/>
                <a:ea typeface="Arial"/>
                <a:cs typeface="Arial"/>
                <a:sym typeface="Arial"/>
              </a:rPr>
              <a:t>p</a:t>
            </a:r>
            <a:r>
              <a:rPr lang="en-US" sz="3600" b="1" i="0" u="none" strike="noStrike" cap="none" dirty="0">
                <a:solidFill>
                  <a:srgbClr val="007FA3"/>
                </a:solidFill>
                <a:latin typeface="+mj-lt"/>
                <a:ea typeface="Arial"/>
                <a:cs typeface="Arial"/>
                <a:sym typeface="Arial"/>
              </a:rPr>
              <a:t>-Values</a:t>
            </a:r>
            <a:endParaRPr sz="3600" b="1" i="0" u="none" strike="noStrike" cap="none" dirty="0">
              <a:solidFill>
                <a:srgbClr val="007FA3"/>
              </a:solidFill>
              <a:latin typeface="+mj-lt"/>
              <a:ea typeface="Arial"/>
              <a:cs typeface="Arial"/>
              <a:sym typeface="Arial"/>
            </a:endParaRPr>
          </a:p>
        </p:txBody>
      </p:sp>
      <p:sp>
        <p:nvSpPr>
          <p:cNvPr id="489" name="Content Placeholder 2"/>
          <p:cNvSpPr txBox="1">
            <a:spLocks noGrp="1"/>
          </p:cNvSpPr>
          <p:nvPr>
            <p:ph type="body" idx="1"/>
          </p:nvPr>
        </p:nvSpPr>
        <p:spPr>
          <a:xfrm>
            <a:off x="457200" y="1600200"/>
            <a:ext cx="8229600" cy="94421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In the CadSoft example, the </a:t>
            </a:r>
            <a:r>
              <a:rPr lang="en-US" sz="2400" b="0" i="1" u="none" strike="noStrike" cap="none" dirty="0">
                <a:solidFill>
                  <a:schemeClr val="dk1"/>
                </a:solidFill>
                <a:latin typeface="+mn-lt"/>
                <a:sym typeface="Arial"/>
              </a:rPr>
              <a:t>p</a:t>
            </a:r>
            <a:r>
              <a:rPr lang="en-US" sz="2400" b="0" i="0" u="none" strike="noStrike" cap="none" dirty="0">
                <a:solidFill>
                  <a:schemeClr val="dk1"/>
                </a:solidFill>
                <a:latin typeface="+mn-lt"/>
                <a:sym typeface="Arial"/>
              </a:rPr>
              <a:t>-value is the left tail area of the observed test statistic, </a:t>
            </a:r>
            <a:r>
              <a:rPr lang="en-US" sz="2400" b="0" i="1" u="none" strike="noStrike" cap="none" dirty="0">
                <a:solidFill>
                  <a:schemeClr val="dk1"/>
                </a:solidFill>
                <a:latin typeface="+mn-lt"/>
                <a:sym typeface="Arial"/>
              </a:rPr>
              <a:t>t</a:t>
            </a:r>
            <a:r>
              <a:rPr lang="en-US" sz="2400" b="0" i="0" u="none" strike="noStrike" cap="none" dirty="0">
                <a:solidFill>
                  <a:schemeClr val="dk1"/>
                </a:solidFill>
                <a:latin typeface="+mn-lt"/>
                <a:sym typeface="Arial"/>
              </a:rPr>
              <a:t> = </a:t>
            </a:r>
            <a:r>
              <a:rPr lang="en-US" sz="2400" b="0" i="0" u="none" strike="noStrike" cap="none" dirty="0" smtClean="0">
                <a:solidFill>
                  <a:schemeClr val="dk1"/>
                </a:solidFill>
                <a:latin typeface="+mn-lt"/>
                <a:sym typeface="Arial"/>
              </a:rPr>
              <a:t>−1.05</a:t>
            </a:r>
            <a:r>
              <a:rPr lang="en-US" sz="2400" b="0" i="0" u="none" strike="noStrike" cap="none" dirty="0">
                <a:solidFill>
                  <a:schemeClr val="dk1"/>
                </a:solidFill>
                <a:latin typeface="+mn-lt"/>
                <a:sym typeface="Arial"/>
              </a:rPr>
              <a:t>.</a:t>
            </a:r>
            <a:endParaRPr dirty="0">
              <a:latin typeface="+mn-lt"/>
            </a:endParaRPr>
          </a:p>
        </p:txBody>
      </p:sp>
      <p:sp>
        <p:nvSpPr>
          <p:cNvPr id="490" name="Content Placeholder 3"/>
          <p:cNvSpPr txBox="1">
            <a:spLocks noGrp="1"/>
          </p:cNvSpPr>
          <p:nvPr>
            <p:ph type="body" idx="2"/>
          </p:nvPr>
        </p:nvSpPr>
        <p:spPr>
          <a:xfrm>
            <a:off x="457200" y="2590905"/>
            <a:ext cx="1838739" cy="470348"/>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400"/>
              <a:buFont typeface="Arial"/>
              <a:buChar char="–"/>
            </a:pP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a:t>
            </a:r>
            <a:endParaRPr dirty="0">
              <a:latin typeface="+mn-lt"/>
            </a:endParaRPr>
          </a:p>
        </p:txBody>
      </p:sp>
      <p:graphicFrame>
        <p:nvGraphicFramePr>
          <p:cNvPr id="2" name="Object 1" descr="= T D I S T left parenthesis negative 1.05 comma 43 comma true right parenthesis = 0.1498."/>
          <p:cNvGraphicFramePr>
            <a:graphicFrameLocks noChangeAspect="1"/>
          </p:cNvGraphicFramePr>
          <p:nvPr>
            <p:extLst>
              <p:ext uri="{D42A27DB-BD31-4B8C-83A1-F6EECF244321}">
                <p14:modId xmlns:p14="http://schemas.microsoft.com/office/powerpoint/2010/main" val="379458895"/>
              </p:ext>
            </p:extLst>
          </p:nvPr>
        </p:nvGraphicFramePr>
        <p:xfrm>
          <a:off x="2376488" y="2703513"/>
          <a:ext cx="4041775" cy="323850"/>
        </p:xfrm>
        <a:graphic>
          <a:graphicData uri="http://schemas.openxmlformats.org/presentationml/2006/ole">
            <mc:AlternateContent xmlns:mc="http://schemas.openxmlformats.org/markup-compatibility/2006">
              <mc:Choice xmlns:v="urn:schemas-microsoft-com:vml" Requires="v">
                <p:oleObj spid="_x0000_s16925" name="Equation" r:id="rId4" imgW="4444920" imgH="355320" progId="Equation.DSMT4">
                  <p:embed/>
                </p:oleObj>
              </mc:Choice>
              <mc:Fallback>
                <p:oleObj name="Equation" r:id="rId4" imgW="4444920" imgH="355320" progId="Equation.DSMT4">
                  <p:embed/>
                  <p:pic>
                    <p:nvPicPr>
                      <p:cNvPr id="0" name=""/>
                      <p:cNvPicPr/>
                      <p:nvPr/>
                    </p:nvPicPr>
                    <p:blipFill>
                      <a:blip r:embed="rId5"/>
                      <a:stretch>
                        <a:fillRect/>
                      </a:stretch>
                    </p:blipFill>
                    <p:spPr>
                      <a:xfrm>
                        <a:off x="2376488" y="2703513"/>
                        <a:ext cx="4041775" cy="323850"/>
                      </a:xfrm>
                      <a:prstGeom prst="rect">
                        <a:avLst/>
                      </a:prstGeom>
                    </p:spPr>
                  </p:pic>
                </p:oleObj>
              </mc:Fallback>
            </mc:AlternateContent>
          </a:graphicData>
        </a:graphic>
      </p:graphicFrame>
      <p:sp>
        <p:nvSpPr>
          <p:cNvPr id="492" name="Content Placeholder 4"/>
          <p:cNvSpPr txBox="1">
            <a:spLocks noGrp="1"/>
          </p:cNvSpPr>
          <p:nvPr>
            <p:ph type="body" idx="3"/>
          </p:nvPr>
        </p:nvSpPr>
        <p:spPr>
          <a:xfrm>
            <a:off x="457200" y="3117680"/>
            <a:ext cx="2584174" cy="460408"/>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Do not reject</a:t>
            </a:r>
            <a:endParaRPr dirty="0">
              <a:latin typeface="+mn-lt"/>
            </a:endParaRPr>
          </a:p>
        </p:txBody>
      </p:sp>
      <p:graphicFrame>
        <p:nvGraphicFramePr>
          <p:cNvPr id="3" name="Object 2" descr="H sub 0"/>
          <p:cNvGraphicFramePr>
            <a:graphicFrameLocks noChangeAspect="1"/>
          </p:cNvGraphicFramePr>
          <p:nvPr>
            <p:extLst>
              <p:ext uri="{D42A27DB-BD31-4B8C-83A1-F6EECF244321}">
                <p14:modId xmlns:p14="http://schemas.microsoft.com/office/powerpoint/2010/main" val="3040766992"/>
              </p:ext>
            </p:extLst>
          </p:nvPr>
        </p:nvGraphicFramePr>
        <p:xfrm>
          <a:off x="3101008" y="3217069"/>
          <a:ext cx="368300" cy="381000"/>
        </p:xfrm>
        <a:graphic>
          <a:graphicData uri="http://schemas.openxmlformats.org/presentationml/2006/ole">
            <mc:AlternateContent xmlns:mc="http://schemas.openxmlformats.org/markup-compatibility/2006">
              <mc:Choice xmlns:v="urn:schemas-microsoft-com:vml" Requires="v">
                <p:oleObj spid="_x0000_s16926" name="Equation" r:id="rId6" imgW="368280" imgH="380880" progId="Equation.DSMT4">
                  <p:embed/>
                </p:oleObj>
              </mc:Choice>
              <mc:Fallback>
                <p:oleObj name="Equation" r:id="rId6" imgW="368280" imgH="380880" progId="Equation.DSMT4">
                  <p:embed/>
                  <p:pic>
                    <p:nvPicPr>
                      <p:cNvPr id="0" name=""/>
                      <p:cNvPicPr/>
                      <p:nvPr/>
                    </p:nvPicPr>
                    <p:blipFill>
                      <a:blip r:embed="rId7"/>
                      <a:stretch>
                        <a:fillRect/>
                      </a:stretch>
                    </p:blipFill>
                    <p:spPr>
                      <a:xfrm>
                        <a:off x="3101008" y="3217069"/>
                        <a:ext cx="368300" cy="381000"/>
                      </a:xfrm>
                      <a:prstGeom prst="rect">
                        <a:avLst/>
                      </a:prstGeom>
                    </p:spPr>
                  </p:pic>
                </p:oleObj>
              </mc:Fallback>
            </mc:AlternateContent>
          </a:graphicData>
        </a:graphic>
      </p:graphicFrame>
      <p:sp>
        <p:nvSpPr>
          <p:cNvPr id="494" name="Content Placeholder 5"/>
          <p:cNvSpPr txBox="1">
            <a:spLocks noGrp="1"/>
          </p:cNvSpPr>
          <p:nvPr>
            <p:ph type="body" idx="4"/>
          </p:nvPr>
        </p:nvSpPr>
        <p:spPr>
          <a:xfrm>
            <a:off x="3548820" y="3197191"/>
            <a:ext cx="1778554" cy="35692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because the</a:t>
            </a:r>
            <a:endParaRPr sz="2400" b="0" i="0" u="none" strike="noStrike" cap="none" dirty="0">
              <a:solidFill>
                <a:schemeClr val="dk1"/>
              </a:solidFill>
              <a:latin typeface="+mn-lt"/>
              <a:ea typeface="Arial"/>
              <a:cs typeface="Arial"/>
              <a:sym typeface="Arial"/>
            </a:endParaRPr>
          </a:p>
        </p:txBody>
      </p:sp>
      <p:graphicFrame>
        <p:nvGraphicFramePr>
          <p:cNvPr id="4" name="Object 3" descr="p value is greater than or equal to alpha, that is, 0.1498 is greater than or equal to 0.05."/>
          <p:cNvGraphicFramePr>
            <a:graphicFrameLocks noChangeAspect="1"/>
          </p:cNvGraphicFramePr>
          <p:nvPr>
            <p:extLst>
              <p:ext uri="{D42A27DB-BD31-4B8C-83A1-F6EECF244321}">
                <p14:modId xmlns:p14="http://schemas.microsoft.com/office/powerpoint/2010/main" val="721795095"/>
              </p:ext>
            </p:extLst>
          </p:nvPr>
        </p:nvGraphicFramePr>
        <p:xfrm>
          <a:off x="1189658" y="3630433"/>
          <a:ext cx="3822700" cy="355600"/>
        </p:xfrm>
        <a:graphic>
          <a:graphicData uri="http://schemas.openxmlformats.org/presentationml/2006/ole">
            <mc:AlternateContent xmlns:mc="http://schemas.openxmlformats.org/markup-compatibility/2006">
              <mc:Choice xmlns:v="urn:schemas-microsoft-com:vml" Requires="v">
                <p:oleObj spid="_x0000_s16927" name="Equation" r:id="rId8" imgW="3822480" imgH="355320" progId="Equation.DSMT4">
                  <p:embed/>
                </p:oleObj>
              </mc:Choice>
              <mc:Fallback>
                <p:oleObj name="Equation" r:id="rId8" imgW="3822480" imgH="355320" progId="Equation.DSMT4">
                  <p:embed/>
                  <p:pic>
                    <p:nvPicPr>
                      <p:cNvPr id="0" name=""/>
                      <p:cNvPicPr/>
                      <p:nvPr/>
                    </p:nvPicPr>
                    <p:blipFill>
                      <a:blip r:embed="rId9"/>
                      <a:stretch>
                        <a:fillRect/>
                      </a:stretch>
                    </p:blipFill>
                    <p:spPr>
                      <a:xfrm>
                        <a:off x="1189658" y="3630433"/>
                        <a:ext cx="3822700" cy="355600"/>
                      </a:xfrm>
                      <a:prstGeom prst="rect">
                        <a:avLst/>
                      </a:prstGeom>
                    </p:spPr>
                  </p:pic>
                </p:oleObj>
              </mc:Fallback>
            </mc:AlternateContent>
          </a:graphicData>
        </a:graphic>
      </p:graphicFrame>
      <p:sp>
        <p:nvSpPr>
          <p:cNvPr id="496" name="Content Placeholder 6"/>
          <p:cNvSpPr txBox="1">
            <a:spLocks noGrp="1"/>
          </p:cNvSpPr>
          <p:nvPr>
            <p:ph type="body" idx="5"/>
          </p:nvPr>
        </p:nvSpPr>
        <p:spPr>
          <a:xfrm>
            <a:off x="457200" y="4058255"/>
            <a:ext cx="8229600" cy="95106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For the Vacation Survey two-tailed hypothesis test in Example 7.6, the </a:t>
            </a:r>
            <a:r>
              <a:rPr lang="en-US" sz="2400" b="0" i="1" u="none" strike="noStrike" cap="none" dirty="0">
                <a:solidFill>
                  <a:schemeClr val="dk1"/>
                </a:solidFill>
                <a:latin typeface="+mn-lt"/>
                <a:sym typeface="Arial"/>
              </a:rPr>
              <a:t>p</a:t>
            </a:r>
            <a:r>
              <a:rPr lang="en-US" sz="2400" b="0" i="0" u="none" strike="noStrike" cap="none" dirty="0">
                <a:solidFill>
                  <a:schemeClr val="dk1"/>
                </a:solidFill>
                <a:latin typeface="+mn-lt"/>
                <a:sym typeface="Arial"/>
              </a:rPr>
              <a:t>-value for this test is</a:t>
            </a:r>
            <a:endParaRPr dirty="0">
              <a:latin typeface="+mn-lt"/>
            </a:endParaRPr>
          </a:p>
        </p:txBody>
      </p:sp>
      <p:sp>
        <p:nvSpPr>
          <p:cNvPr id="497" name="Content Placeholder 7"/>
          <p:cNvSpPr txBox="1">
            <a:spLocks noGrp="1"/>
          </p:cNvSpPr>
          <p:nvPr>
            <p:ph type="body" idx="6"/>
          </p:nvPr>
        </p:nvSpPr>
        <p:spPr>
          <a:xfrm>
            <a:off x="457200" y="5071605"/>
            <a:ext cx="1838739" cy="451794"/>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400"/>
              <a:buFont typeface="Arial"/>
              <a:buChar char="–"/>
            </a:pP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a:t>
            </a:r>
            <a:endParaRPr dirty="0">
              <a:latin typeface="+mn-lt"/>
            </a:endParaRPr>
          </a:p>
        </p:txBody>
      </p:sp>
      <p:graphicFrame>
        <p:nvGraphicFramePr>
          <p:cNvPr id="5" name="Object 4" descr="= T period D I S T period 2 T left parenthesis 2.73 comma 33 right parenthesis = 0.010."/>
          <p:cNvGraphicFramePr>
            <a:graphicFrameLocks noChangeAspect="1"/>
          </p:cNvGraphicFramePr>
          <p:nvPr>
            <p:extLst>
              <p:ext uri="{D42A27DB-BD31-4B8C-83A1-F6EECF244321}">
                <p14:modId xmlns:p14="http://schemas.microsoft.com/office/powerpoint/2010/main" val="795720605"/>
              </p:ext>
            </p:extLst>
          </p:nvPr>
        </p:nvGraphicFramePr>
        <p:xfrm>
          <a:off x="2394378" y="5186094"/>
          <a:ext cx="3463636" cy="323273"/>
        </p:xfrm>
        <a:graphic>
          <a:graphicData uri="http://schemas.openxmlformats.org/presentationml/2006/ole">
            <mc:AlternateContent xmlns:mc="http://schemas.openxmlformats.org/markup-compatibility/2006">
              <mc:Choice xmlns:v="urn:schemas-microsoft-com:vml" Requires="v">
                <p:oleObj spid="_x0000_s16928" name="Equation" r:id="rId10" imgW="3809880" imgH="355320" progId="Equation.DSMT4">
                  <p:embed/>
                </p:oleObj>
              </mc:Choice>
              <mc:Fallback>
                <p:oleObj name="Equation" r:id="rId10" imgW="3809880" imgH="355320" progId="Equation.DSMT4">
                  <p:embed/>
                  <p:pic>
                    <p:nvPicPr>
                      <p:cNvPr id="0" name=""/>
                      <p:cNvPicPr/>
                      <p:nvPr/>
                    </p:nvPicPr>
                    <p:blipFill>
                      <a:blip r:embed="rId11"/>
                      <a:stretch>
                        <a:fillRect/>
                      </a:stretch>
                    </p:blipFill>
                    <p:spPr>
                      <a:xfrm>
                        <a:off x="2394378" y="5186094"/>
                        <a:ext cx="3463636" cy="323273"/>
                      </a:xfrm>
                      <a:prstGeom prst="rect">
                        <a:avLst/>
                      </a:prstGeom>
                    </p:spPr>
                  </p:pic>
                </p:oleObj>
              </mc:Fallback>
            </mc:AlternateContent>
          </a:graphicData>
        </a:graphic>
      </p:graphicFrame>
      <p:sp>
        <p:nvSpPr>
          <p:cNvPr id="499" name="Content Placeholder 8"/>
          <p:cNvSpPr txBox="1">
            <a:spLocks noGrp="1"/>
          </p:cNvSpPr>
          <p:nvPr>
            <p:ph type="body" idx="7"/>
          </p:nvPr>
        </p:nvSpPr>
        <p:spPr>
          <a:xfrm>
            <a:off x="457200" y="5586638"/>
            <a:ext cx="1676400" cy="462090"/>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Reject</a:t>
            </a:r>
            <a:endParaRPr dirty="0">
              <a:latin typeface="+mn-lt"/>
            </a:endParaRPr>
          </a:p>
        </p:txBody>
      </p:sp>
      <p:graphicFrame>
        <p:nvGraphicFramePr>
          <p:cNvPr id="6" name="Object 5" descr="H sub 0."/>
          <p:cNvGraphicFramePr>
            <a:graphicFrameLocks noChangeAspect="1"/>
          </p:cNvGraphicFramePr>
          <p:nvPr>
            <p:extLst>
              <p:ext uri="{D42A27DB-BD31-4B8C-83A1-F6EECF244321}">
                <p14:modId xmlns:p14="http://schemas.microsoft.com/office/powerpoint/2010/main" val="3437035490"/>
              </p:ext>
            </p:extLst>
          </p:nvPr>
        </p:nvGraphicFramePr>
        <p:xfrm>
          <a:off x="2215476" y="5691767"/>
          <a:ext cx="368300" cy="381000"/>
        </p:xfrm>
        <a:graphic>
          <a:graphicData uri="http://schemas.openxmlformats.org/presentationml/2006/ole">
            <mc:AlternateContent xmlns:mc="http://schemas.openxmlformats.org/markup-compatibility/2006">
              <mc:Choice xmlns:v="urn:schemas-microsoft-com:vml" Requires="v">
                <p:oleObj spid="_x0000_s16929" name="Equation" r:id="rId12" imgW="368280" imgH="380880" progId="Equation.DSMT4">
                  <p:embed/>
                </p:oleObj>
              </mc:Choice>
              <mc:Fallback>
                <p:oleObj name="Equation" r:id="rId12" imgW="368280" imgH="380880" progId="Equation.DSMT4">
                  <p:embed/>
                  <p:pic>
                    <p:nvPicPr>
                      <p:cNvPr id="0" name=""/>
                      <p:cNvPicPr/>
                      <p:nvPr/>
                    </p:nvPicPr>
                    <p:blipFill>
                      <a:blip r:embed="rId13"/>
                      <a:stretch>
                        <a:fillRect/>
                      </a:stretch>
                    </p:blipFill>
                    <p:spPr>
                      <a:xfrm>
                        <a:off x="2215476" y="5691767"/>
                        <a:ext cx="368300" cy="381000"/>
                      </a:xfrm>
                      <a:prstGeom prst="rect">
                        <a:avLst/>
                      </a:prstGeom>
                    </p:spPr>
                  </p:pic>
                </p:oleObj>
              </mc:Fallback>
            </mc:AlternateContent>
          </a:graphicData>
        </a:graphic>
      </p:graphicFrame>
      <p:sp>
        <p:nvSpPr>
          <p:cNvPr id="501" name="Content Placeholder 8"/>
          <p:cNvSpPr txBox="1">
            <a:spLocks noGrp="1"/>
          </p:cNvSpPr>
          <p:nvPr>
            <p:ph type="body" idx="8"/>
          </p:nvPr>
        </p:nvSpPr>
        <p:spPr>
          <a:xfrm>
            <a:off x="2665652" y="5672337"/>
            <a:ext cx="3084890"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because 0.010 </a:t>
            </a:r>
            <a:r>
              <a:rPr lang="en-US" sz="2400" b="0" i="0" u="none" strike="noStrike" cap="none" dirty="0" smtClean="0">
                <a:solidFill>
                  <a:srgbClr val="000000"/>
                </a:solidFill>
                <a:latin typeface="+mn-lt"/>
                <a:ea typeface="Arial"/>
                <a:cs typeface="Arial"/>
                <a:sym typeface="Arial"/>
              </a:rPr>
              <a:t>&lt; 0.05</a:t>
            </a:r>
            <a:endParaRPr sz="2400" b="0" i="0" u="none" strike="noStrike" cap="none" dirty="0">
              <a:solidFill>
                <a:srgbClr val="000000"/>
              </a:solidFill>
              <a:latin typeface="+mn-lt"/>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One-Sample Tests for Proportions</a:t>
            </a:r>
          </a:p>
        </p:txBody>
      </p:sp>
      <p:sp>
        <p:nvSpPr>
          <p:cNvPr id="3" name="Content Placeholder 2"/>
          <p:cNvSpPr>
            <a:spLocks noGrp="1"/>
          </p:cNvSpPr>
          <p:nvPr>
            <p:ph type="body" idx="1"/>
          </p:nvPr>
        </p:nvSpPr>
        <p:spPr>
          <a:xfrm>
            <a:off x="457200" y="1600201"/>
            <a:ext cx="8229600" cy="616225"/>
          </a:xfrm>
        </p:spPr>
        <p:txBody>
          <a:bodyPr/>
          <a:lstStyle/>
          <a:p>
            <a:pPr marL="256032" lvl="0" indent="-256032">
              <a:buSzPct val="100000"/>
            </a:pPr>
            <a:r>
              <a:rPr lang="en-US" dirty="0">
                <a:latin typeface="+mn-lt"/>
              </a:rPr>
              <a:t>Test statistic:</a:t>
            </a:r>
          </a:p>
        </p:txBody>
      </p:sp>
      <p:graphicFrame>
        <p:nvGraphicFramePr>
          <p:cNvPr id="8" name="Object 7" descr="Z = start fraction p hat minus pi sub 0 over the square root of start expression start fraction pi sub 0 left parenthesis 1 minus pi sub 0 right parenthesis over n end fraction end expression end fraction. This equation is labeled, 7.3. "/>
          <p:cNvGraphicFramePr>
            <a:graphicFrameLocks noChangeAspect="1"/>
          </p:cNvGraphicFramePr>
          <p:nvPr>
            <p:extLst>
              <p:ext uri="{D42A27DB-BD31-4B8C-83A1-F6EECF244321}">
                <p14:modId xmlns:p14="http://schemas.microsoft.com/office/powerpoint/2010/main" val="3093269082"/>
              </p:ext>
            </p:extLst>
          </p:nvPr>
        </p:nvGraphicFramePr>
        <p:xfrm>
          <a:off x="1676400" y="2503975"/>
          <a:ext cx="5791200" cy="850900"/>
        </p:xfrm>
        <a:graphic>
          <a:graphicData uri="http://schemas.openxmlformats.org/presentationml/2006/ole">
            <mc:AlternateContent xmlns:mc="http://schemas.openxmlformats.org/markup-compatibility/2006">
              <mc:Choice xmlns:v="urn:schemas-microsoft-com:vml" Requires="v">
                <p:oleObj spid="_x0000_s17732" name="Equation" r:id="rId3" imgW="5790960" imgH="850680" progId="Equation.DSMT4">
                  <p:embed/>
                </p:oleObj>
              </mc:Choice>
              <mc:Fallback>
                <p:oleObj name="Equation" r:id="rId3" imgW="5790960" imgH="850680" progId="Equation.DSMT4">
                  <p:embed/>
                  <p:pic>
                    <p:nvPicPr>
                      <p:cNvPr id="0" name=""/>
                      <p:cNvPicPr/>
                      <p:nvPr/>
                    </p:nvPicPr>
                    <p:blipFill>
                      <a:blip r:embed="rId4"/>
                      <a:stretch>
                        <a:fillRect/>
                      </a:stretch>
                    </p:blipFill>
                    <p:spPr>
                      <a:xfrm>
                        <a:off x="1676400" y="2503975"/>
                        <a:ext cx="5791200" cy="850900"/>
                      </a:xfrm>
                      <a:prstGeom prst="rect">
                        <a:avLst/>
                      </a:prstGeom>
                    </p:spPr>
                  </p:pic>
                </p:oleObj>
              </mc:Fallback>
            </mc:AlternateContent>
          </a:graphicData>
        </a:graphic>
      </p:graphicFrame>
      <p:sp>
        <p:nvSpPr>
          <p:cNvPr id="4" name="Content Placeholder 3"/>
          <p:cNvSpPr>
            <a:spLocks noGrp="1"/>
          </p:cNvSpPr>
          <p:nvPr>
            <p:ph type="body" idx="2"/>
          </p:nvPr>
        </p:nvSpPr>
        <p:spPr>
          <a:xfrm>
            <a:off x="457200" y="3611268"/>
            <a:ext cx="268357" cy="612862"/>
          </a:xfrm>
        </p:spPr>
        <p:txBody>
          <a:bodyPr/>
          <a:lstStyle/>
          <a:p>
            <a:pPr marL="256032" indent="-256032"/>
            <a:r>
              <a:rPr lang="en-US" dirty="0" smtClean="0">
                <a:latin typeface="+mn-lt"/>
              </a:rPr>
              <a:t>  </a:t>
            </a:r>
            <a:endParaRPr lang="en-US" dirty="0">
              <a:latin typeface="+mn-lt"/>
            </a:endParaRPr>
          </a:p>
        </p:txBody>
      </p:sp>
      <p:graphicFrame>
        <p:nvGraphicFramePr>
          <p:cNvPr id="9" name="Object 8" descr="Pi sub 0."/>
          <p:cNvGraphicFramePr>
            <a:graphicFrameLocks noChangeAspect="1"/>
          </p:cNvGraphicFramePr>
          <p:nvPr>
            <p:extLst>
              <p:ext uri="{D42A27DB-BD31-4B8C-83A1-F6EECF244321}">
                <p14:modId xmlns:p14="http://schemas.microsoft.com/office/powerpoint/2010/main" val="581218912"/>
              </p:ext>
            </p:extLst>
          </p:nvPr>
        </p:nvGraphicFramePr>
        <p:xfrm>
          <a:off x="785192" y="3823252"/>
          <a:ext cx="330200" cy="381000"/>
        </p:xfrm>
        <a:graphic>
          <a:graphicData uri="http://schemas.openxmlformats.org/presentationml/2006/ole">
            <mc:AlternateContent xmlns:mc="http://schemas.openxmlformats.org/markup-compatibility/2006">
              <mc:Choice xmlns:v="urn:schemas-microsoft-com:vml" Requires="v">
                <p:oleObj spid="_x0000_s17733" name="Equation" r:id="rId5" imgW="330120" imgH="380880" progId="Equation.DSMT4">
                  <p:embed/>
                </p:oleObj>
              </mc:Choice>
              <mc:Fallback>
                <p:oleObj name="Equation" r:id="rId5" imgW="330120" imgH="380880" progId="Equation.DSMT4">
                  <p:embed/>
                  <p:pic>
                    <p:nvPicPr>
                      <p:cNvPr id="0" name=""/>
                      <p:cNvPicPr/>
                      <p:nvPr/>
                    </p:nvPicPr>
                    <p:blipFill>
                      <a:blip r:embed="rId6"/>
                      <a:stretch>
                        <a:fillRect/>
                      </a:stretch>
                    </p:blipFill>
                    <p:spPr>
                      <a:xfrm>
                        <a:off x="785192" y="3823252"/>
                        <a:ext cx="330200" cy="381000"/>
                      </a:xfrm>
                      <a:prstGeom prst="rect">
                        <a:avLst/>
                      </a:prstGeom>
                    </p:spPr>
                  </p:pic>
                </p:oleObj>
              </mc:Fallback>
            </mc:AlternateContent>
          </a:graphicData>
        </a:graphic>
      </p:graphicFrame>
      <p:sp>
        <p:nvSpPr>
          <p:cNvPr id="5" name="Content Placeholder 4"/>
          <p:cNvSpPr>
            <a:spLocks noGrp="1"/>
          </p:cNvSpPr>
          <p:nvPr>
            <p:ph type="body" idx="3"/>
          </p:nvPr>
        </p:nvSpPr>
        <p:spPr>
          <a:xfrm>
            <a:off x="1194906" y="3789244"/>
            <a:ext cx="4788452" cy="449015"/>
          </a:xfrm>
        </p:spPr>
        <p:txBody>
          <a:bodyPr/>
          <a:lstStyle/>
          <a:p>
            <a:pPr marL="0" lvl="0" indent="0">
              <a:spcBef>
                <a:spcPts val="0"/>
              </a:spcBef>
              <a:buSzPts val="2700"/>
              <a:buNone/>
            </a:pPr>
            <a:r>
              <a:rPr lang="en-US" dirty="0">
                <a:solidFill>
                  <a:srgbClr val="000000"/>
                </a:solidFill>
                <a:latin typeface="+mn-lt"/>
              </a:rPr>
              <a:t>is the hypothesized value and</a:t>
            </a:r>
            <a:endParaRPr lang="en-US" dirty="0">
              <a:latin typeface="+mn-lt"/>
            </a:endParaRPr>
          </a:p>
        </p:txBody>
      </p:sp>
      <p:graphicFrame>
        <p:nvGraphicFramePr>
          <p:cNvPr id="10" name="Object 9" descr="p hat"/>
          <p:cNvGraphicFramePr>
            <a:graphicFrameLocks noChangeAspect="1"/>
          </p:cNvGraphicFramePr>
          <p:nvPr>
            <p:extLst>
              <p:ext uri="{D42A27DB-BD31-4B8C-83A1-F6EECF244321}">
                <p14:modId xmlns:p14="http://schemas.microsoft.com/office/powerpoint/2010/main" val="618273383"/>
              </p:ext>
            </p:extLst>
          </p:nvPr>
        </p:nvGraphicFramePr>
        <p:xfrm>
          <a:off x="6062872" y="3835951"/>
          <a:ext cx="241300" cy="355600"/>
        </p:xfrm>
        <a:graphic>
          <a:graphicData uri="http://schemas.openxmlformats.org/presentationml/2006/ole">
            <mc:AlternateContent xmlns:mc="http://schemas.openxmlformats.org/markup-compatibility/2006">
              <mc:Choice xmlns:v="urn:schemas-microsoft-com:vml" Requires="v">
                <p:oleObj spid="_x0000_s17734" name="Equation" r:id="rId7" imgW="241200" imgH="355320" progId="Equation.DSMT4">
                  <p:embed/>
                </p:oleObj>
              </mc:Choice>
              <mc:Fallback>
                <p:oleObj name="Equation" r:id="rId7" imgW="241200" imgH="355320" progId="Equation.DSMT4">
                  <p:embed/>
                  <p:pic>
                    <p:nvPicPr>
                      <p:cNvPr id="0" name=""/>
                      <p:cNvPicPr/>
                      <p:nvPr/>
                    </p:nvPicPr>
                    <p:blipFill>
                      <a:blip r:embed="rId8"/>
                      <a:stretch>
                        <a:fillRect/>
                      </a:stretch>
                    </p:blipFill>
                    <p:spPr>
                      <a:xfrm>
                        <a:off x="6062872" y="3835951"/>
                        <a:ext cx="241300" cy="355600"/>
                      </a:xfrm>
                      <a:prstGeom prst="rect">
                        <a:avLst/>
                      </a:prstGeom>
                    </p:spPr>
                  </p:pic>
                </p:oleObj>
              </mc:Fallback>
            </mc:AlternateContent>
          </a:graphicData>
        </a:graphic>
      </p:graphicFrame>
      <p:sp>
        <p:nvSpPr>
          <p:cNvPr id="6" name="Content Placeholder 5"/>
          <p:cNvSpPr>
            <a:spLocks noGrp="1"/>
          </p:cNvSpPr>
          <p:nvPr>
            <p:ph type="body" idx="4"/>
          </p:nvPr>
        </p:nvSpPr>
        <p:spPr>
          <a:xfrm>
            <a:off x="6383686" y="3803374"/>
            <a:ext cx="2193784" cy="457396"/>
          </a:xfrm>
        </p:spPr>
        <p:txBody>
          <a:bodyPr/>
          <a:lstStyle/>
          <a:p>
            <a:pPr marL="0" lvl="0" indent="0">
              <a:spcBef>
                <a:spcPts val="0"/>
              </a:spcBef>
              <a:buSzPts val="2700"/>
              <a:buNone/>
            </a:pPr>
            <a:r>
              <a:rPr lang="en-US" dirty="0">
                <a:solidFill>
                  <a:srgbClr val="000000"/>
                </a:solidFill>
                <a:latin typeface="+mn-lt"/>
              </a:rPr>
              <a:t>is the sample</a:t>
            </a:r>
            <a:endParaRPr lang="en-US" dirty="0">
              <a:latin typeface="+mn-lt"/>
            </a:endParaRPr>
          </a:p>
        </p:txBody>
      </p:sp>
      <p:sp>
        <p:nvSpPr>
          <p:cNvPr id="7" name="Content Placeholder 6"/>
          <p:cNvSpPr>
            <a:spLocks noGrp="1"/>
          </p:cNvSpPr>
          <p:nvPr>
            <p:ph type="body" idx="5"/>
          </p:nvPr>
        </p:nvSpPr>
        <p:spPr>
          <a:xfrm>
            <a:off x="785192" y="4294385"/>
            <a:ext cx="1729409" cy="485459"/>
          </a:xfrm>
        </p:spPr>
        <p:txBody>
          <a:bodyPr/>
          <a:lstStyle/>
          <a:p>
            <a:pPr marL="0" lvl="0" indent="0">
              <a:spcBef>
                <a:spcPts val="0"/>
              </a:spcBef>
              <a:buNone/>
            </a:pPr>
            <a:r>
              <a:rPr lang="en-US" dirty="0">
                <a:solidFill>
                  <a:srgbClr val="000000"/>
                </a:solidFill>
                <a:latin typeface="+mn-lt"/>
              </a:rPr>
              <a:t>proportion</a:t>
            </a:r>
          </a:p>
        </p:txBody>
      </p:sp>
    </p:spTree>
    <p:extLst>
      <p:ext uri="{BB962C8B-B14F-4D97-AF65-F5344CB8AC3E}">
        <p14:creationId xmlns:p14="http://schemas.microsoft.com/office/powerpoint/2010/main" val="262152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sz="3600" b="1" i="0" u="none" strike="noStrike" cap="none" dirty="0">
                <a:solidFill>
                  <a:srgbClr val="007FA3"/>
                </a:solidFill>
                <a:latin typeface="+mj-lt"/>
                <a:sym typeface="Arial"/>
              </a:rPr>
              <a:t>Example 7.8: One-Sample Test for the </a:t>
            </a:r>
            <a:r>
              <a:rPr lang="en-US" sz="3600" b="1" i="0" u="none" strike="noStrike" cap="none" dirty="0" smtClean="0">
                <a:solidFill>
                  <a:srgbClr val="007FA3"/>
                </a:solidFill>
                <a:latin typeface="+mj-lt"/>
                <a:sym typeface="Arial"/>
              </a:rPr>
              <a:t>Proportion </a:t>
            </a:r>
            <a:r>
              <a:rPr lang="en-US" sz="2000" b="0" dirty="0">
                <a:latin typeface="+mj-lt"/>
              </a:rPr>
              <a:t>(1 of 2)</a:t>
            </a:r>
            <a:endParaRPr sz="2000" b="0" i="0" u="none" strike="noStrike" cap="none" dirty="0">
              <a:solidFill>
                <a:srgbClr val="007FA3"/>
              </a:solidFill>
              <a:latin typeface="+mj-lt"/>
              <a:sym typeface="Arial"/>
            </a:endParaRPr>
          </a:p>
        </p:txBody>
      </p:sp>
      <p:sp>
        <p:nvSpPr>
          <p:cNvPr id="520" name="Content Placeholder 2"/>
          <p:cNvSpPr txBox="1">
            <a:spLocks noGrp="1"/>
          </p:cNvSpPr>
          <p:nvPr>
            <p:ph type="body" idx="1"/>
          </p:nvPr>
        </p:nvSpPr>
        <p:spPr>
          <a:xfrm>
            <a:off x="457200" y="1600200"/>
            <a:ext cx="8150087" cy="964095"/>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CadSoft sampled 44 customers and asked them to rate the overall quality of a software package. Sample data</a:t>
            </a:r>
            <a:endParaRPr sz="2400" b="0" i="0" u="none" strike="noStrike" cap="none" dirty="0">
              <a:solidFill>
                <a:srgbClr val="000000"/>
              </a:solidFill>
              <a:latin typeface="+mn-lt"/>
              <a:ea typeface="Arial"/>
              <a:cs typeface="Arial"/>
              <a:sym typeface="Arial"/>
            </a:endParaRPr>
          </a:p>
        </p:txBody>
      </p:sp>
      <p:sp>
        <p:nvSpPr>
          <p:cNvPr id="521" name="Content Placeholder 3"/>
          <p:cNvSpPr txBox="1">
            <a:spLocks noGrp="1"/>
          </p:cNvSpPr>
          <p:nvPr>
            <p:ph type="body" idx="2"/>
          </p:nvPr>
        </p:nvSpPr>
        <p:spPr>
          <a:xfrm>
            <a:off x="725555" y="2662487"/>
            <a:ext cx="6231835" cy="3985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revealed that 35 respondents (a proportion of</a:t>
            </a:r>
            <a:endParaRPr sz="2400" b="0" i="0" u="none" strike="noStrike" cap="none" dirty="0">
              <a:solidFill>
                <a:srgbClr val="000000"/>
              </a:solidFill>
              <a:latin typeface="+mn-lt"/>
              <a:ea typeface="Arial"/>
              <a:cs typeface="Arial"/>
              <a:sym typeface="Arial"/>
            </a:endParaRPr>
          </a:p>
        </p:txBody>
      </p:sp>
      <p:graphicFrame>
        <p:nvGraphicFramePr>
          <p:cNvPr id="2" name="Object 1" descr="Start fraction 33 over 44 end fraction = 0.795 right parenthesis."/>
          <p:cNvGraphicFramePr>
            <a:graphicFrameLocks noChangeAspect="1"/>
          </p:cNvGraphicFramePr>
          <p:nvPr>
            <p:extLst>
              <p:ext uri="{D42A27DB-BD31-4B8C-83A1-F6EECF244321}">
                <p14:modId xmlns:p14="http://schemas.microsoft.com/office/powerpoint/2010/main" val="2501918083"/>
              </p:ext>
            </p:extLst>
          </p:nvPr>
        </p:nvGraphicFramePr>
        <p:xfrm>
          <a:off x="7031243" y="2610236"/>
          <a:ext cx="1106837" cy="543877"/>
        </p:xfrm>
        <a:graphic>
          <a:graphicData uri="http://schemas.openxmlformats.org/presentationml/2006/ole">
            <mc:AlternateContent xmlns:mc="http://schemas.openxmlformats.org/markup-compatibility/2006">
              <mc:Choice xmlns:v="urn:schemas-microsoft-com:vml" Requires="v">
                <p:oleObj spid="_x0000_s18542" name="Equation" r:id="rId4" imgW="1473120" imgH="723600" progId="Equation.DSMT4">
                  <p:embed/>
                </p:oleObj>
              </mc:Choice>
              <mc:Fallback>
                <p:oleObj name="Equation" r:id="rId4" imgW="1473120" imgH="723600" progId="Equation.DSMT4">
                  <p:embed/>
                  <p:pic>
                    <p:nvPicPr>
                      <p:cNvPr id="0" name=""/>
                      <p:cNvPicPr/>
                      <p:nvPr/>
                    </p:nvPicPr>
                    <p:blipFill>
                      <a:blip r:embed="rId5"/>
                      <a:stretch>
                        <a:fillRect/>
                      </a:stretch>
                    </p:blipFill>
                    <p:spPr>
                      <a:xfrm>
                        <a:off x="7031243" y="2610236"/>
                        <a:ext cx="1106837" cy="543877"/>
                      </a:xfrm>
                      <a:prstGeom prst="rect">
                        <a:avLst/>
                      </a:prstGeom>
                    </p:spPr>
                  </p:pic>
                </p:oleObj>
              </mc:Fallback>
            </mc:AlternateContent>
          </a:graphicData>
        </a:graphic>
      </p:graphicFrame>
      <p:sp>
        <p:nvSpPr>
          <p:cNvPr id="523" name="Content Placeholder 4"/>
          <p:cNvSpPr txBox="1">
            <a:spLocks noGrp="1"/>
          </p:cNvSpPr>
          <p:nvPr>
            <p:ph type="body" idx="3"/>
          </p:nvPr>
        </p:nvSpPr>
        <p:spPr>
          <a:xfrm>
            <a:off x="725555" y="3193869"/>
            <a:ext cx="7881732" cy="1828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thought the software was very good or excellent. In the past, this proportion has averaged about 75%. Is there sufficient evidence to conclude that this satisfaction measure has significantly exceeded 75% using a significance level of 0.05?</a:t>
            </a:r>
            <a:endParaRPr sz="2400" b="0" i="0" u="none" strike="noStrike" cap="none" dirty="0">
              <a:solidFill>
                <a:srgbClr val="000000"/>
              </a:solidFill>
              <a:latin typeface="+mn-lt"/>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7.8: One-Sample Test for the </a:t>
            </a:r>
            <a:r>
              <a:rPr lang="en-US" dirty="0" smtClean="0">
                <a:latin typeface="+mj-lt"/>
              </a:rPr>
              <a:t>Proportion </a:t>
            </a:r>
            <a:r>
              <a:rPr lang="en-US" sz="2000" b="0" dirty="0" smtClean="0">
                <a:latin typeface="+mj-lt"/>
              </a:rPr>
              <a:t>(2 of 2)</a:t>
            </a:r>
            <a:endParaRPr sz="2000" b="0" i="0" u="none" strike="noStrike" cap="none" dirty="0">
              <a:solidFill>
                <a:srgbClr val="007FA3"/>
              </a:solidFill>
              <a:latin typeface="+mj-lt"/>
              <a:sym typeface="Arial"/>
            </a:endParaRPr>
          </a:p>
        </p:txBody>
      </p:sp>
      <p:sp>
        <p:nvSpPr>
          <p:cNvPr id="529" name="Content Placeholder 2"/>
          <p:cNvSpPr txBox="1">
            <a:spLocks noGrp="1"/>
          </p:cNvSpPr>
          <p:nvPr>
            <p:ph type="body" idx="1"/>
          </p:nvPr>
        </p:nvSpPr>
        <p:spPr>
          <a:xfrm>
            <a:off x="457200" y="1600201"/>
            <a:ext cx="2039471" cy="57646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Hypotheses:</a:t>
            </a:r>
            <a:endParaRPr sz="2400" b="0" i="0" u="none" strike="noStrike" cap="none" dirty="0">
              <a:solidFill>
                <a:schemeClr val="dk1"/>
              </a:solidFill>
              <a:latin typeface="+mn-lt"/>
              <a:ea typeface="Arial"/>
              <a:cs typeface="Arial"/>
              <a:sym typeface="Arial"/>
            </a:endParaRPr>
          </a:p>
        </p:txBody>
      </p:sp>
      <p:sp>
        <p:nvSpPr>
          <p:cNvPr id="530" name="Content Placeholder 3"/>
          <p:cNvSpPr txBox="1">
            <a:spLocks noGrp="1"/>
          </p:cNvSpPr>
          <p:nvPr>
            <p:ph type="body" idx="2"/>
          </p:nvPr>
        </p:nvSpPr>
        <p:spPr>
          <a:xfrm>
            <a:off x="457200" y="2250871"/>
            <a:ext cx="766482" cy="432694"/>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1800"/>
              <a:buFont typeface="Arial"/>
              <a:buChar char="–"/>
            </a:pPr>
            <a:r>
              <a:rPr lang="en-US" sz="2400" b="0" i="0" u="none" strike="noStrike" cap="none" dirty="0">
                <a:solidFill>
                  <a:srgbClr val="000000"/>
                </a:solidFill>
                <a:latin typeface="+mn-lt"/>
                <a:ea typeface="Arial"/>
                <a:cs typeface="Arial"/>
                <a:sym typeface="Arial"/>
              </a:rPr>
              <a:t> </a:t>
            </a:r>
            <a:endParaRPr sz="2400" b="0" i="0" u="none" strike="noStrike" cap="none" dirty="0">
              <a:solidFill>
                <a:srgbClr val="000000"/>
              </a:solidFill>
              <a:latin typeface="+mn-lt"/>
              <a:ea typeface="Arial"/>
              <a:cs typeface="Arial"/>
              <a:sym typeface="Arial"/>
            </a:endParaRPr>
          </a:p>
        </p:txBody>
      </p:sp>
      <p:graphicFrame>
        <p:nvGraphicFramePr>
          <p:cNvPr id="2" name="Object 1" descr="H sub 0, pi is less than or equal to 0.75."/>
          <p:cNvGraphicFramePr>
            <a:graphicFrameLocks noChangeAspect="1"/>
          </p:cNvGraphicFramePr>
          <p:nvPr>
            <p:extLst>
              <p:ext uri="{D42A27DB-BD31-4B8C-83A1-F6EECF244321}">
                <p14:modId xmlns:p14="http://schemas.microsoft.com/office/powerpoint/2010/main" val="515633899"/>
              </p:ext>
            </p:extLst>
          </p:nvPr>
        </p:nvGraphicFramePr>
        <p:xfrm>
          <a:off x="1273377" y="2401463"/>
          <a:ext cx="1454727" cy="346364"/>
        </p:xfrm>
        <a:graphic>
          <a:graphicData uri="http://schemas.openxmlformats.org/presentationml/2006/ole">
            <mc:AlternateContent xmlns:mc="http://schemas.openxmlformats.org/markup-compatibility/2006">
              <mc:Choice xmlns:v="urn:schemas-microsoft-com:vml" Requires="v">
                <p:oleObj spid="_x0000_s20098" name="Equation" r:id="rId4" imgW="1600200" imgH="380880" progId="Equation.DSMT4">
                  <p:embed/>
                </p:oleObj>
              </mc:Choice>
              <mc:Fallback>
                <p:oleObj name="Equation" r:id="rId4" imgW="1600200" imgH="380880" progId="Equation.DSMT4">
                  <p:embed/>
                  <p:pic>
                    <p:nvPicPr>
                      <p:cNvPr id="0" name=""/>
                      <p:cNvPicPr/>
                      <p:nvPr/>
                    </p:nvPicPr>
                    <p:blipFill>
                      <a:blip r:embed="rId5"/>
                      <a:stretch>
                        <a:fillRect/>
                      </a:stretch>
                    </p:blipFill>
                    <p:spPr>
                      <a:xfrm>
                        <a:off x="1273377" y="2401463"/>
                        <a:ext cx="1454727" cy="346364"/>
                      </a:xfrm>
                      <a:prstGeom prst="rect">
                        <a:avLst/>
                      </a:prstGeom>
                    </p:spPr>
                  </p:pic>
                </p:oleObj>
              </mc:Fallback>
            </mc:AlternateContent>
          </a:graphicData>
        </a:graphic>
      </p:graphicFrame>
      <p:sp>
        <p:nvSpPr>
          <p:cNvPr id="532" name="Content Placeholder 4"/>
          <p:cNvSpPr txBox="1">
            <a:spLocks noGrp="1"/>
          </p:cNvSpPr>
          <p:nvPr>
            <p:ph type="body" idx="3"/>
          </p:nvPr>
        </p:nvSpPr>
        <p:spPr>
          <a:xfrm>
            <a:off x="457200" y="2757766"/>
            <a:ext cx="766482" cy="452573"/>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1800"/>
              <a:buFont typeface="Arial"/>
              <a:buChar char="–"/>
            </a:pPr>
            <a:r>
              <a:rPr lang="en-US" sz="2400" b="0" i="0" u="none" strike="noStrike" cap="none" dirty="0">
                <a:solidFill>
                  <a:srgbClr val="000000"/>
                </a:solidFill>
                <a:latin typeface="+mn-lt"/>
                <a:ea typeface="Arial"/>
                <a:cs typeface="Arial"/>
                <a:sym typeface="Arial"/>
              </a:rPr>
              <a:t> </a:t>
            </a:r>
            <a:endParaRPr sz="2400" b="0" i="0" u="none" strike="noStrike" cap="none" dirty="0">
              <a:solidFill>
                <a:srgbClr val="000000"/>
              </a:solidFill>
              <a:latin typeface="+mn-lt"/>
              <a:ea typeface="Arial"/>
              <a:cs typeface="Arial"/>
              <a:sym typeface="Arial"/>
            </a:endParaRPr>
          </a:p>
        </p:txBody>
      </p:sp>
      <p:graphicFrame>
        <p:nvGraphicFramePr>
          <p:cNvPr id="3" name="Object 2" descr="H sub 1, pi is greater than 0.75."/>
          <p:cNvGraphicFramePr>
            <a:graphicFrameLocks noChangeAspect="1"/>
          </p:cNvGraphicFramePr>
          <p:nvPr>
            <p:extLst>
              <p:ext uri="{D42A27DB-BD31-4B8C-83A1-F6EECF244321}">
                <p14:modId xmlns:p14="http://schemas.microsoft.com/office/powerpoint/2010/main" val="801227529"/>
              </p:ext>
            </p:extLst>
          </p:nvPr>
        </p:nvGraphicFramePr>
        <p:xfrm>
          <a:off x="1273377" y="2893792"/>
          <a:ext cx="1431636" cy="346364"/>
        </p:xfrm>
        <a:graphic>
          <a:graphicData uri="http://schemas.openxmlformats.org/presentationml/2006/ole">
            <mc:AlternateContent xmlns:mc="http://schemas.openxmlformats.org/markup-compatibility/2006">
              <mc:Choice xmlns:v="urn:schemas-microsoft-com:vml" Requires="v">
                <p:oleObj spid="_x0000_s20099" name="Equation" r:id="rId6" imgW="1574640" imgH="380880" progId="Equation.DSMT4">
                  <p:embed/>
                </p:oleObj>
              </mc:Choice>
              <mc:Fallback>
                <p:oleObj name="Equation" r:id="rId6" imgW="1574640" imgH="380880" progId="Equation.DSMT4">
                  <p:embed/>
                  <p:pic>
                    <p:nvPicPr>
                      <p:cNvPr id="0" name=""/>
                      <p:cNvPicPr/>
                      <p:nvPr/>
                    </p:nvPicPr>
                    <p:blipFill>
                      <a:blip r:embed="rId7"/>
                      <a:stretch>
                        <a:fillRect/>
                      </a:stretch>
                    </p:blipFill>
                    <p:spPr>
                      <a:xfrm>
                        <a:off x="1273377" y="2893792"/>
                        <a:ext cx="1431636" cy="346364"/>
                      </a:xfrm>
                      <a:prstGeom prst="rect">
                        <a:avLst/>
                      </a:prstGeom>
                    </p:spPr>
                  </p:pic>
                </p:oleObj>
              </mc:Fallback>
            </mc:AlternateContent>
          </a:graphicData>
        </a:graphic>
      </p:graphicFrame>
      <p:sp>
        <p:nvSpPr>
          <p:cNvPr id="534" name="Content Placeholder 5"/>
          <p:cNvSpPr txBox="1">
            <a:spLocks noGrp="1"/>
          </p:cNvSpPr>
          <p:nvPr>
            <p:ph type="body" idx="4"/>
          </p:nvPr>
        </p:nvSpPr>
        <p:spPr>
          <a:xfrm>
            <a:off x="434789" y="3284540"/>
            <a:ext cx="2169264" cy="55209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Test statistic:</a:t>
            </a:r>
            <a:endParaRPr dirty="0">
              <a:latin typeface="+mn-lt"/>
            </a:endParaRPr>
          </a:p>
        </p:txBody>
      </p:sp>
      <p:graphicFrame>
        <p:nvGraphicFramePr>
          <p:cNvPr id="4" name="Object 3" descr="Z = start fraction 0.795 minus 0.75 over the square root of start expression start fraction 0.75 left parenthesis 1 minus 0.75 right parenthesis over 44 end fraction end expression end fraction = 0.69."/>
          <p:cNvGraphicFramePr>
            <a:graphicFrameLocks noChangeAspect="1"/>
          </p:cNvGraphicFramePr>
          <p:nvPr>
            <p:extLst>
              <p:ext uri="{D42A27DB-BD31-4B8C-83A1-F6EECF244321}">
                <p14:modId xmlns:p14="http://schemas.microsoft.com/office/powerpoint/2010/main" val="1114613673"/>
              </p:ext>
            </p:extLst>
          </p:nvPr>
        </p:nvGraphicFramePr>
        <p:xfrm>
          <a:off x="2656159" y="3334510"/>
          <a:ext cx="3394364" cy="762000"/>
        </p:xfrm>
        <a:graphic>
          <a:graphicData uri="http://schemas.openxmlformats.org/presentationml/2006/ole">
            <mc:AlternateContent xmlns:mc="http://schemas.openxmlformats.org/markup-compatibility/2006">
              <mc:Choice xmlns:v="urn:schemas-microsoft-com:vml" Requires="v">
                <p:oleObj spid="_x0000_s20100" name="Equation" r:id="rId8" imgW="3733560" imgH="838080" progId="Equation.DSMT4">
                  <p:embed/>
                </p:oleObj>
              </mc:Choice>
              <mc:Fallback>
                <p:oleObj name="Equation" r:id="rId8" imgW="3733560" imgH="838080" progId="Equation.DSMT4">
                  <p:embed/>
                  <p:pic>
                    <p:nvPicPr>
                      <p:cNvPr id="0" name=""/>
                      <p:cNvPicPr/>
                      <p:nvPr/>
                    </p:nvPicPr>
                    <p:blipFill>
                      <a:blip r:embed="rId9"/>
                      <a:stretch>
                        <a:fillRect/>
                      </a:stretch>
                    </p:blipFill>
                    <p:spPr>
                      <a:xfrm>
                        <a:off x="2656159" y="3334510"/>
                        <a:ext cx="3394364" cy="762000"/>
                      </a:xfrm>
                      <a:prstGeom prst="rect">
                        <a:avLst/>
                      </a:prstGeom>
                    </p:spPr>
                  </p:pic>
                </p:oleObj>
              </mc:Fallback>
            </mc:AlternateContent>
          </a:graphicData>
        </a:graphic>
      </p:graphicFrame>
      <p:sp>
        <p:nvSpPr>
          <p:cNvPr id="536" name="Content Placeholder 6"/>
          <p:cNvSpPr txBox="1">
            <a:spLocks noGrp="1"/>
          </p:cNvSpPr>
          <p:nvPr>
            <p:ph type="body" idx="5"/>
          </p:nvPr>
        </p:nvSpPr>
        <p:spPr>
          <a:xfrm>
            <a:off x="457200" y="4175788"/>
            <a:ext cx="2146853" cy="395125"/>
          </a:xfrm>
          <a:prstGeom prst="rect">
            <a:avLst/>
          </a:prstGeom>
          <a:noFill/>
          <a:ln>
            <a:noFill/>
          </a:ln>
        </p:spPr>
        <p:txBody>
          <a:bodyPr spcFirstLastPara="1" wrap="square" lIns="0" tIns="0" rIns="0" bIns="0" anchor="t" anchorCtr="0">
            <a:noAutofit/>
          </a:bodyPr>
          <a:lstStyle/>
          <a:p>
            <a:pPr marL="246888" marR="0" lvl="0" indent="-246888" algn="l" rtl="0">
              <a:spcBef>
                <a:spcPts val="0"/>
              </a:spcBef>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Critical value</a:t>
            </a:r>
            <a:endParaRPr sz="2400" b="0" i="0" u="none" strike="noStrike" cap="none" dirty="0">
              <a:solidFill>
                <a:schemeClr val="dk1"/>
              </a:solidFill>
              <a:latin typeface="+mn-lt"/>
              <a:ea typeface="Arial"/>
              <a:cs typeface="Arial"/>
              <a:sym typeface="Arial"/>
            </a:endParaRPr>
          </a:p>
        </p:txBody>
      </p:sp>
      <p:graphicFrame>
        <p:nvGraphicFramePr>
          <p:cNvPr id="5" name="Object 4" descr="= N O R M period S period I N V left parenthesis 0.95 right parenthesis = 1.645."/>
          <p:cNvGraphicFramePr>
            <a:graphicFrameLocks noChangeAspect="1"/>
          </p:cNvGraphicFramePr>
          <p:nvPr>
            <p:extLst>
              <p:ext uri="{D42A27DB-BD31-4B8C-83A1-F6EECF244321}">
                <p14:modId xmlns:p14="http://schemas.microsoft.com/office/powerpoint/2010/main" val="2442205111"/>
              </p:ext>
            </p:extLst>
          </p:nvPr>
        </p:nvGraphicFramePr>
        <p:xfrm>
          <a:off x="2693504" y="4227762"/>
          <a:ext cx="3429000" cy="323273"/>
        </p:xfrm>
        <a:graphic>
          <a:graphicData uri="http://schemas.openxmlformats.org/presentationml/2006/ole">
            <mc:AlternateContent xmlns:mc="http://schemas.openxmlformats.org/markup-compatibility/2006">
              <mc:Choice xmlns:v="urn:schemas-microsoft-com:vml" Requires="v">
                <p:oleObj spid="_x0000_s20101" name="Equation" r:id="rId10" imgW="3771720" imgH="355320" progId="Equation.DSMT4">
                  <p:embed/>
                </p:oleObj>
              </mc:Choice>
              <mc:Fallback>
                <p:oleObj name="Equation" r:id="rId10" imgW="3771720" imgH="355320" progId="Equation.DSMT4">
                  <p:embed/>
                  <p:pic>
                    <p:nvPicPr>
                      <p:cNvPr id="0" name=""/>
                      <p:cNvPicPr/>
                      <p:nvPr/>
                    </p:nvPicPr>
                    <p:blipFill>
                      <a:blip r:embed="rId11"/>
                      <a:stretch>
                        <a:fillRect/>
                      </a:stretch>
                    </p:blipFill>
                    <p:spPr>
                      <a:xfrm>
                        <a:off x="2693504" y="4227762"/>
                        <a:ext cx="3429000" cy="323273"/>
                      </a:xfrm>
                      <a:prstGeom prst="rect">
                        <a:avLst/>
                      </a:prstGeom>
                    </p:spPr>
                  </p:pic>
                </p:oleObj>
              </mc:Fallback>
            </mc:AlternateContent>
          </a:graphicData>
        </a:graphic>
      </p:graphicFrame>
      <p:sp>
        <p:nvSpPr>
          <p:cNvPr id="538" name="Content Placeholder 7"/>
          <p:cNvSpPr txBox="1">
            <a:spLocks noGrp="1"/>
          </p:cNvSpPr>
          <p:nvPr>
            <p:ph type="body" idx="6"/>
          </p:nvPr>
        </p:nvSpPr>
        <p:spPr>
          <a:xfrm>
            <a:off x="457199" y="4644427"/>
            <a:ext cx="1361661" cy="56761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1" u="none" strike="noStrike" cap="none" dirty="0">
                <a:solidFill>
                  <a:schemeClr val="dk1"/>
                </a:solidFill>
                <a:latin typeface="+mn-lt"/>
                <a:ea typeface="Arial"/>
                <a:cs typeface="Arial"/>
                <a:sym typeface="Arial"/>
              </a:rPr>
              <a:t>p</a:t>
            </a:r>
            <a:r>
              <a:rPr lang="en-US" sz="2400" b="0" i="0" u="none" strike="noStrike" cap="none" dirty="0">
                <a:solidFill>
                  <a:schemeClr val="dk1"/>
                </a:solidFill>
                <a:latin typeface="+mn-lt"/>
                <a:ea typeface="Arial"/>
                <a:cs typeface="Arial"/>
                <a:sym typeface="Arial"/>
              </a:rPr>
              <a:t>-value</a:t>
            </a:r>
            <a:endParaRPr sz="2400" b="0" i="0" u="none" strike="noStrike" cap="none" dirty="0">
              <a:solidFill>
                <a:schemeClr val="dk1"/>
              </a:solidFill>
              <a:latin typeface="+mn-lt"/>
              <a:ea typeface="Arial"/>
              <a:cs typeface="Arial"/>
              <a:sym typeface="Arial"/>
            </a:endParaRPr>
          </a:p>
        </p:txBody>
      </p:sp>
      <p:graphicFrame>
        <p:nvGraphicFramePr>
          <p:cNvPr id="6" name="Object 5" descr="= 1 minus N O R M period S period D I S T left parenthesis 0.69 comma TRUE right parenthesis = 0.24"/>
          <p:cNvGraphicFramePr>
            <a:graphicFrameLocks noChangeAspect="1"/>
          </p:cNvGraphicFramePr>
          <p:nvPr>
            <p:extLst>
              <p:ext uri="{D42A27DB-BD31-4B8C-83A1-F6EECF244321}">
                <p14:modId xmlns:p14="http://schemas.microsoft.com/office/powerpoint/2010/main" val="3506694094"/>
              </p:ext>
            </p:extLst>
          </p:nvPr>
        </p:nvGraphicFramePr>
        <p:xfrm>
          <a:off x="1905452" y="4888771"/>
          <a:ext cx="4398818" cy="323273"/>
        </p:xfrm>
        <a:graphic>
          <a:graphicData uri="http://schemas.openxmlformats.org/presentationml/2006/ole">
            <mc:AlternateContent xmlns:mc="http://schemas.openxmlformats.org/markup-compatibility/2006">
              <mc:Choice xmlns:v="urn:schemas-microsoft-com:vml" Requires="v">
                <p:oleObj spid="_x0000_s20102" name="Equation" r:id="rId12" imgW="4838400" imgH="355320" progId="Equation.DSMT4">
                  <p:embed/>
                </p:oleObj>
              </mc:Choice>
              <mc:Fallback>
                <p:oleObj name="Equation" r:id="rId12" imgW="4838400" imgH="355320" progId="Equation.DSMT4">
                  <p:embed/>
                  <p:pic>
                    <p:nvPicPr>
                      <p:cNvPr id="0" name=""/>
                      <p:cNvPicPr/>
                      <p:nvPr/>
                    </p:nvPicPr>
                    <p:blipFill>
                      <a:blip r:embed="rId13"/>
                      <a:stretch>
                        <a:fillRect/>
                      </a:stretch>
                    </p:blipFill>
                    <p:spPr>
                      <a:xfrm>
                        <a:off x="1905452" y="4888771"/>
                        <a:ext cx="4398818" cy="323273"/>
                      </a:xfrm>
                      <a:prstGeom prst="rect">
                        <a:avLst/>
                      </a:prstGeom>
                    </p:spPr>
                  </p:pic>
                </p:oleObj>
              </mc:Fallback>
            </mc:AlternateContent>
          </a:graphicData>
        </a:graphic>
      </p:graphicFrame>
      <p:sp>
        <p:nvSpPr>
          <p:cNvPr id="540" name="Content Placeholder 8"/>
          <p:cNvSpPr txBox="1">
            <a:spLocks noGrp="1"/>
          </p:cNvSpPr>
          <p:nvPr>
            <p:ph type="body" idx="7"/>
          </p:nvPr>
        </p:nvSpPr>
        <p:spPr>
          <a:xfrm>
            <a:off x="434789" y="5285558"/>
            <a:ext cx="2061882" cy="60834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Do not reject</a:t>
            </a:r>
            <a:endParaRPr dirty="0">
              <a:latin typeface="+mn-lt"/>
            </a:endParaRPr>
          </a:p>
        </p:txBody>
      </p:sp>
      <p:graphicFrame>
        <p:nvGraphicFramePr>
          <p:cNvPr id="7" name="Object 6" descr="H sub 0."/>
          <p:cNvGraphicFramePr>
            <a:graphicFrameLocks noChangeAspect="1"/>
          </p:cNvGraphicFramePr>
          <p:nvPr>
            <p:extLst>
              <p:ext uri="{D42A27DB-BD31-4B8C-83A1-F6EECF244321}">
                <p14:modId xmlns:p14="http://schemas.microsoft.com/office/powerpoint/2010/main" val="1456864170"/>
              </p:ext>
            </p:extLst>
          </p:nvPr>
        </p:nvGraphicFramePr>
        <p:xfrm>
          <a:off x="2576647" y="5505180"/>
          <a:ext cx="444500" cy="381000"/>
        </p:xfrm>
        <a:graphic>
          <a:graphicData uri="http://schemas.openxmlformats.org/presentationml/2006/ole">
            <mc:AlternateContent xmlns:mc="http://schemas.openxmlformats.org/markup-compatibility/2006">
              <mc:Choice xmlns:v="urn:schemas-microsoft-com:vml" Requires="v">
                <p:oleObj spid="_x0000_s20103" name="Equation" r:id="rId14" imgW="444240" imgH="380880" progId="Equation.DSMT4">
                  <p:embed/>
                </p:oleObj>
              </mc:Choice>
              <mc:Fallback>
                <p:oleObj name="Equation" r:id="rId14" imgW="444240" imgH="380880" progId="Equation.DSMT4">
                  <p:embed/>
                  <p:pic>
                    <p:nvPicPr>
                      <p:cNvPr id="0" name=""/>
                      <p:cNvPicPr/>
                      <p:nvPr/>
                    </p:nvPicPr>
                    <p:blipFill>
                      <a:blip r:embed="rId15"/>
                      <a:stretch>
                        <a:fillRect/>
                      </a:stretch>
                    </p:blipFill>
                    <p:spPr>
                      <a:xfrm>
                        <a:off x="2576647" y="5505180"/>
                        <a:ext cx="444500" cy="381000"/>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Confidence Intervals and Hypothesis Tests </a:t>
            </a:r>
            <a:r>
              <a:rPr lang="en-US" dirty="0" smtClean="0">
                <a:latin typeface="+mj-lt"/>
              </a:rPr>
              <a:t>- </a:t>
            </a:r>
            <a:r>
              <a:rPr lang="en-US" dirty="0">
                <a:latin typeface="+mj-lt"/>
              </a:rPr>
              <a:t>Two-Tailed Tests</a:t>
            </a:r>
          </a:p>
        </p:txBody>
      </p:sp>
      <p:sp>
        <p:nvSpPr>
          <p:cNvPr id="5" name="Content Placeholder 4"/>
          <p:cNvSpPr>
            <a:spLocks noGrp="1"/>
          </p:cNvSpPr>
          <p:nvPr>
            <p:ph type="body" idx="1"/>
          </p:nvPr>
        </p:nvSpPr>
        <p:spPr>
          <a:xfrm>
            <a:off x="457200" y="1600201"/>
            <a:ext cx="8229600" cy="1073425"/>
          </a:xfrm>
        </p:spPr>
        <p:txBody>
          <a:bodyPr/>
          <a:lstStyle/>
          <a:p>
            <a:pPr marL="255588" indent="-255588"/>
            <a:r>
              <a:rPr lang="en-US" dirty="0">
                <a:latin typeface="+mn-lt"/>
              </a:rPr>
              <a:t>Suppose we construct a 95% confidence interval for the mean. If we wish to test the hypotheses</a:t>
            </a:r>
          </a:p>
        </p:txBody>
      </p:sp>
      <p:graphicFrame>
        <p:nvGraphicFramePr>
          <p:cNvPr id="12" name="Object 11" descr="H sub 0, mu = mu sub 0."/>
          <p:cNvGraphicFramePr>
            <a:graphicFrameLocks noChangeAspect="1"/>
          </p:cNvGraphicFramePr>
          <p:nvPr>
            <p:extLst>
              <p:ext uri="{D42A27DB-BD31-4B8C-83A1-F6EECF244321}">
                <p14:modId xmlns:p14="http://schemas.microsoft.com/office/powerpoint/2010/main" val="3456096766"/>
              </p:ext>
            </p:extLst>
          </p:nvPr>
        </p:nvGraphicFramePr>
        <p:xfrm>
          <a:off x="3892550" y="2767249"/>
          <a:ext cx="1358900" cy="381000"/>
        </p:xfrm>
        <a:graphic>
          <a:graphicData uri="http://schemas.openxmlformats.org/presentationml/2006/ole">
            <mc:AlternateContent xmlns:mc="http://schemas.openxmlformats.org/markup-compatibility/2006">
              <mc:Choice xmlns:v="urn:schemas-microsoft-com:vml" Requires="v">
                <p:oleObj spid="_x0000_s21017" name="Equation" r:id="rId3" imgW="1358640" imgH="380880" progId="Equation.DSMT4">
                  <p:embed/>
                </p:oleObj>
              </mc:Choice>
              <mc:Fallback>
                <p:oleObj name="Equation" r:id="rId3" imgW="1358640" imgH="380880" progId="Equation.DSMT4">
                  <p:embed/>
                  <p:pic>
                    <p:nvPicPr>
                      <p:cNvPr id="0" name=""/>
                      <p:cNvPicPr/>
                      <p:nvPr/>
                    </p:nvPicPr>
                    <p:blipFill>
                      <a:blip r:embed="rId4"/>
                      <a:stretch>
                        <a:fillRect/>
                      </a:stretch>
                    </p:blipFill>
                    <p:spPr>
                      <a:xfrm>
                        <a:off x="3892550" y="2767249"/>
                        <a:ext cx="1358900" cy="381000"/>
                      </a:xfrm>
                      <a:prstGeom prst="rect">
                        <a:avLst/>
                      </a:prstGeom>
                    </p:spPr>
                  </p:pic>
                </p:oleObj>
              </mc:Fallback>
            </mc:AlternateContent>
          </a:graphicData>
        </a:graphic>
      </p:graphicFrame>
      <p:graphicFrame>
        <p:nvGraphicFramePr>
          <p:cNvPr id="13" name="Object 12" descr="H sub 1, mu does not equal, mu sub 0."/>
          <p:cNvGraphicFramePr>
            <a:graphicFrameLocks noChangeAspect="1"/>
          </p:cNvGraphicFramePr>
          <p:nvPr>
            <p:extLst>
              <p:ext uri="{D42A27DB-BD31-4B8C-83A1-F6EECF244321}">
                <p14:modId xmlns:p14="http://schemas.microsoft.com/office/powerpoint/2010/main" val="3198707264"/>
              </p:ext>
            </p:extLst>
          </p:nvPr>
        </p:nvGraphicFramePr>
        <p:xfrm>
          <a:off x="3912428" y="3222535"/>
          <a:ext cx="1333500" cy="381000"/>
        </p:xfrm>
        <a:graphic>
          <a:graphicData uri="http://schemas.openxmlformats.org/presentationml/2006/ole">
            <mc:AlternateContent xmlns:mc="http://schemas.openxmlformats.org/markup-compatibility/2006">
              <mc:Choice xmlns:v="urn:schemas-microsoft-com:vml" Requires="v">
                <p:oleObj spid="_x0000_s21018" name="Equation" r:id="rId5" imgW="1333440" imgH="380880" progId="Equation.DSMT4">
                  <p:embed/>
                </p:oleObj>
              </mc:Choice>
              <mc:Fallback>
                <p:oleObj name="Equation" r:id="rId5" imgW="1333440" imgH="380880" progId="Equation.DSMT4">
                  <p:embed/>
                  <p:pic>
                    <p:nvPicPr>
                      <p:cNvPr id="0" name=""/>
                      <p:cNvPicPr/>
                      <p:nvPr/>
                    </p:nvPicPr>
                    <p:blipFill>
                      <a:blip r:embed="rId6"/>
                      <a:stretch>
                        <a:fillRect/>
                      </a:stretch>
                    </p:blipFill>
                    <p:spPr>
                      <a:xfrm>
                        <a:off x="3912428" y="3222535"/>
                        <a:ext cx="1333500" cy="381000"/>
                      </a:xfrm>
                      <a:prstGeom prst="rect">
                        <a:avLst/>
                      </a:prstGeom>
                    </p:spPr>
                  </p:pic>
                </p:oleObj>
              </mc:Fallback>
            </mc:AlternateContent>
          </a:graphicData>
        </a:graphic>
      </p:graphicFrame>
      <p:sp>
        <p:nvSpPr>
          <p:cNvPr id="6" name="Content Placeholder 5"/>
          <p:cNvSpPr>
            <a:spLocks noGrp="1"/>
          </p:cNvSpPr>
          <p:nvPr>
            <p:ph type="body" idx="2"/>
          </p:nvPr>
        </p:nvSpPr>
        <p:spPr>
          <a:xfrm>
            <a:off x="735495" y="3677821"/>
            <a:ext cx="7951305" cy="446918"/>
          </a:xfrm>
        </p:spPr>
        <p:txBody>
          <a:bodyPr/>
          <a:lstStyle/>
          <a:p>
            <a:pPr marL="0" indent="0">
              <a:spcBef>
                <a:spcPts val="0"/>
              </a:spcBef>
              <a:buNone/>
            </a:pPr>
            <a:r>
              <a:rPr lang="en-US" dirty="0">
                <a:latin typeface="+mn-lt"/>
              </a:rPr>
              <a:t>at a 5% level of significance, we simply check</a:t>
            </a:r>
          </a:p>
        </p:txBody>
      </p:sp>
      <p:sp>
        <p:nvSpPr>
          <p:cNvPr id="7" name="Content Placeholder 6"/>
          <p:cNvSpPr>
            <a:spLocks noGrp="1"/>
          </p:cNvSpPr>
          <p:nvPr>
            <p:ph type="body" idx="3"/>
          </p:nvPr>
        </p:nvSpPr>
        <p:spPr>
          <a:xfrm>
            <a:off x="735495" y="4214878"/>
            <a:ext cx="5113196" cy="456514"/>
          </a:xfrm>
        </p:spPr>
        <p:txBody>
          <a:bodyPr/>
          <a:lstStyle/>
          <a:p>
            <a:pPr marL="0" indent="0">
              <a:spcBef>
                <a:spcPts val="0"/>
              </a:spcBef>
              <a:buNone/>
            </a:pPr>
            <a:r>
              <a:rPr lang="en-US" dirty="0">
                <a:latin typeface="+mn-lt"/>
              </a:rPr>
              <a:t>whether the hypothesized value</a:t>
            </a:r>
          </a:p>
        </p:txBody>
      </p:sp>
      <p:graphicFrame>
        <p:nvGraphicFramePr>
          <p:cNvPr id="14" name="Object 13" descr="mu sub 0"/>
          <p:cNvGraphicFramePr>
            <a:graphicFrameLocks noChangeAspect="1"/>
          </p:cNvGraphicFramePr>
          <p:nvPr>
            <p:extLst>
              <p:ext uri="{D42A27DB-BD31-4B8C-83A1-F6EECF244321}">
                <p14:modId xmlns:p14="http://schemas.microsoft.com/office/powerpoint/2010/main" val="3703140305"/>
              </p:ext>
            </p:extLst>
          </p:nvPr>
        </p:nvGraphicFramePr>
        <p:xfrm>
          <a:off x="5957495" y="4225645"/>
          <a:ext cx="335280" cy="419100"/>
        </p:xfrm>
        <a:graphic>
          <a:graphicData uri="http://schemas.openxmlformats.org/presentationml/2006/ole">
            <mc:AlternateContent xmlns:mc="http://schemas.openxmlformats.org/markup-compatibility/2006">
              <mc:Choice xmlns:v="urn:schemas-microsoft-com:vml" Requires="v">
                <p:oleObj spid="_x0000_s21019" name="Equation" r:id="rId7" imgW="304560" imgH="380880" progId="Equation.DSMT4">
                  <p:embed/>
                </p:oleObj>
              </mc:Choice>
              <mc:Fallback>
                <p:oleObj name="Equation" r:id="rId7" imgW="304560" imgH="380880" progId="Equation.DSMT4">
                  <p:embed/>
                  <p:pic>
                    <p:nvPicPr>
                      <p:cNvPr id="0" name=""/>
                      <p:cNvPicPr/>
                      <p:nvPr/>
                    </p:nvPicPr>
                    <p:blipFill>
                      <a:blip r:embed="rId8"/>
                      <a:stretch>
                        <a:fillRect/>
                      </a:stretch>
                    </p:blipFill>
                    <p:spPr>
                      <a:xfrm>
                        <a:off x="5957495" y="4225645"/>
                        <a:ext cx="335280" cy="419100"/>
                      </a:xfrm>
                      <a:prstGeom prst="rect">
                        <a:avLst/>
                      </a:prstGeom>
                    </p:spPr>
                  </p:pic>
                </p:oleObj>
              </mc:Fallback>
            </mc:AlternateContent>
          </a:graphicData>
        </a:graphic>
      </p:graphicFrame>
      <p:sp>
        <p:nvSpPr>
          <p:cNvPr id="8" name="Content Placeholder 7"/>
          <p:cNvSpPr>
            <a:spLocks noGrp="1"/>
          </p:cNvSpPr>
          <p:nvPr>
            <p:ph type="body" idx="4"/>
          </p:nvPr>
        </p:nvSpPr>
        <p:spPr>
          <a:xfrm>
            <a:off x="6404501" y="4230616"/>
            <a:ext cx="1801515" cy="430836"/>
          </a:xfrm>
        </p:spPr>
        <p:txBody>
          <a:bodyPr/>
          <a:lstStyle/>
          <a:p>
            <a:pPr marL="0" indent="0">
              <a:spcBef>
                <a:spcPts val="0"/>
              </a:spcBef>
              <a:buNone/>
            </a:pPr>
            <a:r>
              <a:rPr lang="en-US" dirty="0">
                <a:latin typeface="+mn-lt"/>
              </a:rPr>
              <a:t>falls within</a:t>
            </a:r>
          </a:p>
        </p:txBody>
      </p:sp>
      <p:sp>
        <p:nvSpPr>
          <p:cNvPr id="9" name="Content Placeholder 8"/>
          <p:cNvSpPr>
            <a:spLocks noGrp="1"/>
          </p:cNvSpPr>
          <p:nvPr>
            <p:ph type="body" idx="5"/>
          </p:nvPr>
        </p:nvSpPr>
        <p:spPr>
          <a:xfrm>
            <a:off x="735495" y="4761531"/>
            <a:ext cx="7265504" cy="476391"/>
          </a:xfrm>
        </p:spPr>
        <p:txBody>
          <a:bodyPr/>
          <a:lstStyle/>
          <a:p>
            <a:pPr marL="0" indent="0">
              <a:spcBef>
                <a:spcPts val="0"/>
              </a:spcBef>
              <a:buNone/>
            </a:pPr>
            <a:r>
              <a:rPr lang="en-US" dirty="0">
                <a:latin typeface="+mn-lt"/>
              </a:rPr>
              <a:t>the confidence interval. If it does not, then we</a:t>
            </a:r>
          </a:p>
        </p:txBody>
      </p:sp>
      <p:sp>
        <p:nvSpPr>
          <p:cNvPr id="10" name="Content Placeholder 9"/>
          <p:cNvSpPr>
            <a:spLocks noGrp="1"/>
          </p:cNvSpPr>
          <p:nvPr>
            <p:ph type="body" idx="6"/>
          </p:nvPr>
        </p:nvSpPr>
        <p:spPr>
          <a:xfrm>
            <a:off x="735495" y="5328062"/>
            <a:ext cx="1003852" cy="459825"/>
          </a:xfrm>
        </p:spPr>
        <p:txBody>
          <a:bodyPr/>
          <a:lstStyle/>
          <a:p>
            <a:pPr marL="0" indent="0">
              <a:spcBef>
                <a:spcPts val="0"/>
              </a:spcBef>
              <a:buNone/>
            </a:pPr>
            <a:r>
              <a:rPr lang="en-US" dirty="0">
                <a:latin typeface="+mn-lt"/>
              </a:rPr>
              <a:t>reject</a:t>
            </a:r>
          </a:p>
        </p:txBody>
      </p:sp>
      <p:graphicFrame>
        <p:nvGraphicFramePr>
          <p:cNvPr id="15" name="Object 14" descr="H sub 0"/>
          <p:cNvGraphicFramePr>
            <a:graphicFrameLocks noChangeAspect="1"/>
          </p:cNvGraphicFramePr>
          <p:nvPr>
            <p:extLst>
              <p:ext uri="{D42A27DB-BD31-4B8C-83A1-F6EECF244321}">
                <p14:modId xmlns:p14="http://schemas.microsoft.com/office/powerpoint/2010/main" val="3856428462"/>
              </p:ext>
            </p:extLst>
          </p:nvPr>
        </p:nvGraphicFramePr>
        <p:xfrm>
          <a:off x="1782691" y="5401821"/>
          <a:ext cx="469900" cy="381000"/>
        </p:xfrm>
        <a:graphic>
          <a:graphicData uri="http://schemas.openxmlformats.org/presentationml/2006/ole">
            <mc:AlternateContent xmlns:mc="http://schemas.openxmlformats.org/markup-compatibility/2006">
              <mc:Choice xmlns:v="urn:schemas-microsoft-com:vml" Requires="v">
                <p:oleObj spid="_x0000_s21020" name="Equation" r:id="rId9" imgW="469800" imgH="380880" progId="Equation.DSMT4">
                  <p:embed/>
                </p:oleObj>
              </mc:Choice>
              <mc:Fallback>
                <p:oleObj name="Equation" r:id="rId9" imgW="469800" imgH="380880" progId="Equation.DSMT4">
                  <p:embed/>
                  <p:pic>
                    <p:nvPicPr>
                      <p:cNvPr id="0" name=""/>
                      <p:cNvPicPr/>
                      <p:nvPr/>
                    </p:nvPicPr>
                    <p:blipFill>
                      <a:blip r:embed="rId10"/>
                      <a:stretch>
                        <a:fillRect/>
                      </a:stretch>
                    </p:blipFill>
                    <p:spPr>
                      <a:xfrm>
                        <a:off x="1782691" y="5401821"/>
                        <a:ext cx="469900" cy="381000"/>
                      </a:xfrm>
                      <a:prstGeom prst="rect">
                        <a:avLst/>
                      </a:prstGeom>
                    </p:spPr>
                  </p:pic>
                </p:oleObj>
              </mc:Fallback>
            </mc:AlternateContent>
          </a:graphicData>
        </a:graphic>
      </p:graphicFrame>
      <p:sp>
        <p:nvSpPr>
          <p:cNvPr id="11" name="Content Placeholder 10"/>
          <p:cNvSpPr>
            <a:spLocks noGrp="1"/>
          </p:cNvSpPr>
          <p:nvPr>
            <p:ph type="body" idx="7"/>
          </p:nvPr>
        </p:nvSpPr>
        <p:spPr>
          <a:xfrm>
            <a:off x="2295936" y="5347939"/>
            <a:ext cx="5009323" cy="454760"/>
          </a:xfrm>
        </p:spPr>
        <p:txBody>
          <a:bodyPr/>
          <a:lstStyle/>
          <a:p>
            <a:pPr marL="0" indent="0">
              <a:spcBef>
                <a:spcPts val="0"/>
              </a:spcBef>
              <a:buNone/>
            </a:pPr>
            <a:r>
              <a:rPr lang="en-US" dirty="0">
                <a:latin typeface="+mn-lt"/>
              </a:rPr>
              <a:t>if it does, then we cannot reject</a:t>
            </a:r>
          </a:p>
        </p:txBody>
      </p:sp>
      <p:graphicFrame>
        <p:nvGraphicFramePr>
          <p:cNvPr id="16" name="Object 15" descr="H sub 0"/>
          <p:cNvGraphicFramePr>
            <a:graphicFrameLocks noChangeAspect="1"/>
          </p:cNvGraphicFramePr>
          <p:nvPr>
            <p:extLst>
              <p:ext uri="{D42A27DB-BD31-4B8C-83A1-F6EECF244321}">
                <p14:modId xmlns:p14="http://schemas.microsoft.com/office/powerpoint/2010/main" val="599121968"/>
              </p:ext>
            </p:extLst>
          </p:nvPr>
        </p:nvGraphicFramePr>
        <p:xfrm>
          <a:off x="7387531" y="5421699"/>
          <a:ext cx="444500" cy="381000"/>
        </p:xfrm>
        <a:graphic>
          <a:graphicData uri="http://schemas.openxmlformats.org/presentationml/2006/ole">
            <mc:AlternateContent xmlns:mc="http://schemas.openxmlformats.org/markup-compatibility/2006">
              <mc:Choice xmlns:v="urn:schemas-microsoft-com:vml" Requires="v">
                <p:oleObj spid="_x0000_s21021" name="Equation" r:id="rId11" imgW="444240" imgH="380880" progId="Equation.DSMT4">
                  <p:embed/>
                </p:oleObj>
              </mc:Choice>
              <mc:Fallback>
                <p:oleObj name="Equation" r:id="rId11" imgW="444240" imgH="380880" progId="Equation.DSMT4">
                  <p:embed/>
                  <p:pic>
                    <p:nvPicPr>
                      <p:cNvPr id="0" name=""/>
                      <p:cNvPicPr/>
                      <p:nvPr/>
                    </p:nvPicPr>
                    <p:blipFill>
                      <a:blip r:embed="rId12"/>
                      <a:stretch>
                        <a:fillRect/>
                      </a:stretch>
                    </p:blipFill>
                    <p:spPr>
                      <a:xfrm>
                        <a:off x="7387531" y="5421699"/>
                        <a:ext cx="444500" cy="381000"/>
                      </a:xfrm>
                      <a:prstGeom prst="rect">
                        <a:avLst/>
                      </a:prstGeom>
                    </p:spPr>
                  </p:pic>
                </p:oleObj>
              </mc:Fallback>
            </mc:AlternateContent>
          </a:graphicData>
        </a:graphic>
      </p:graphicFrame>
    </p:spTree>
    <p:extLst>
      <p:ext uri="{BB962C8B-B14F-4D97-AF65-F5344CB8AC3E}">
        <p14:creationId xmlns:p14="http://schemas.microsoft.com/office/powerpoint/2010/main" val="78059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latin typeface="+mj-lt"/>
              </a:rPr>
              <a:t>Confidence Intervals and Hypothesis Tests - One-Tailed Tests</a:t>
            </a:r>
            <a:endParaRPr lang="en-US" dirty="0">
              <a:latin typeface="+mj-lt"/>
            </a:endParaRPr>
          </a:p>
        </p:txBody>
      </p:sp>
      <p:sp>
        <p:nvSpPr>
          <p:cNvPr id="11" name="Content Placeholder 10"/>
          <p:cNvSpPr>
            <a:spLocks noGrp="1"/>
          </p:cNvSpPr>
          <p:nvPr>
            <p:ph type="body" idx="1"/>
          </p:nvPr>
        </p:nvSpPr>
        <p:spPr/>
        <p:txBody>
          <a:bodyPr/>
          <a:lstStyle/>
          <a:p>
            <a:pPr marL="256032" indent="-256032"/>
            <a:r>
              <a:rPr lang="en-US" dirty="0" smtClean="0">
                <a:latin typeface="+mn-lt"/>
              </a:rPr>
              <a:t>For </a:t>
            </a:r>
            <a:r>
              <a:rPr lang="en-US" dirty="0">
                <a:latin typeface="+mn-lt"/>
              </a:rPr>
              <a:t>a lower-tailed test, if the confidence interval falls </a:t>
            </a:r>
            <a:r>
              <a:rPr lang="en-US" dirty="0" smtClean="0">
                <a:latin typeface="+mn-lt"/>
              </a:rPr>
              <a:t>entirely below </a:t>
            </a:r>
            <a:r>
              <a:rPr lang="en-US" dirty="0">
                <a:latin typeface="+mn-lt"/>
              </a:rPr>
              <a:t>the hypothesized value, we reject the null hypothesis. </a:t>
            </a:r>
            <a:endParaRPr lang="en-US" dirty="0" smtClean="0">
              <a:latin typeface="+mn-lt"/>
            </a:endParaRPr>
          </a:p>
          <a:p>
            <a:pPr marL="256032" indent="-256032"/>
            <a:r>
              <a:rPr lang="en-US" dirty="0" smtClean="0">
                <a:latin typeface="+mn-lt"/>
              </a:rPr>
              <a:t>For </a:t>
            </a:r>
            <a:r>
              <a:rPr lang="en-US" dirty="0">
                <a:latin typeface="+mn-lt"/>
              </a:rPr>
              <a:t>an upper-tailed test, </a:t>
            </a:r>
            <a:r>
              <a:rPr lang="en-US" dirty="0" smtClean="0">
                <a:latin typeface="+mn-lt"/>
              </a:rPr>
              <a:t>if the </a:t>
            </a:r>
            <a:r>
              <a:rPr lang="en-US" dirty="0">
                <a:latin typeface="+mn-lt"/>
              </a:rPr>
              <a:t>confidence interval falls entirely above the hypothesized value, we also reject the </a:t>
            </a:r>
            <a:r>
              <a:rPr lang="en-US" dirty="0" smtClean="0">
                <a:latin typeface="+mn-lt"/>
              </a:rPr>
              <a:t>null hypothesis.</a:t>
            </a:r>
            <a:endParaRPr lang="en-US" dirty="0">
              <a:latin typeface="+mn-lt"/>
            </a:endParaRPr>
          </a:p>
        </p:txBody>
      </p:sp>
    </p:spTree>
    <p:extLst>
      <p:ext uri="{BB962C8B-B14F-4D97-AF65-F5344CB8AC3E}">
        <p14:creationId xmlns:p14="http://schemas.microsoft.com/office/powerpoint/2010/main" val="17493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Excel Templates</a:t>
            </a:r>
            <a:endParaRPr lang="en-US" dirty="0">
              <a:latin typeface="+mj-lt"/>
            </a:endParaRPr>
          </a:p>
        </p:txBody>
      </p:sp>
      <p:sp>
        <p:nvSpPr>
          <p:cNvPr id="3" name="Content Placeholder 2"/>
          <p:cNvSpPr>
            <a:spLocks noGrp="1"/>
          </p:cNvSpPr>
          <p:nvPr>
            <p:ph type="body" idx="1"/>
          </p:nvPr>
        </p:nvSpPr>
        <p:spPr>
          <a:xfrm>
            <a:off x="457200" y="1600201"/>
            <a:ext cx="8229600" cy="1311964"/>
          </a:xfrm>
        </p:spPr>
        <p:txBody>
          <a:bodyPr/>
          <a:lstStyle/>
          <a:p>
            <a:pPr marL="256032" indent="-256032">
              <a:buSzPct val="100000"/>
            </a:pPr>
            <a:r>
              <a:rPr lang="en-US" sz="2400" dirty="0" smtClean="0">
                <a:latin typeface="+mn-lt"/>
              </a:rPr>
              <a:t>The </a:t>
            </a:r>
            <a:r>
              <a:rPr lang="en-US" sz="2400" dirty="0">
                <a:latin typeface="+mn-lt"/>
              </a:rPr>
              <a:t>Excel file One Sample Hypothesis </a:t>
            </a:r>
            <a:r>
              <a:rPr lang="en-US" sz="2400" dirty="0" smtClean="0">
                <a:latin typeface="+mn-lt"/>
              </a:rPr>
              <a:t>Tests</a:t>
            </a:r>
            <a:r>
              <a:rPr lang="en-US" sz="2400" dirty="0">
                <a:latin typeface="+mn-lt"/>
              </a:rPr>
              <a:t> </a:t>
            </a:r>
            <a:r>
              <a:rPr lang="en-US" sz="2400" dirty="0" smtClean="0">
                <a:latin typeface="+mn-lt"/>
              </a:rPr>
              <a:t>provides </a:t>
            </a:r>
            <a:r>
              <a:rPr lang="en-US" sz="2400" dirty="0">
                <a:latin typeface="+mn-lt"/>
              </a:rPr>
              <a:t>template worksheets for </a:t>
            </a:r>
            <a:r>
              <a:rPr lang="en-US" sz="2400" dirty="0" smtClean="0">
                <a:latin typeface="+mn-lt"/>
              </a:rPr>
              <a:t>conducting hypothesis </a:t>
            </a:r>
            <a:r>
              <a:rPr lang="en-US" sz="2400" dirty="0">
                <a:latin typeface="+mn-lt"/>
              </a:rPr>
              <a:t>tests for </a:t>
            </a:r>
            <a:r>
              <a:rPr lang="en-US" sz="2400" dirty="0" smtClean="0">
                <a:latin typeface="+mn-lt"/>
              </a:rPr>
              <a:t>means and proportions. One example:</a:t>
            </a:r>
            <a:endParaRPr lang="en-US" sz="2400" dirty="0">
              <a:latin typeface="+mn-lt"/>
            </a:endParaRPr>
          </a:p>
        </p:txBody>
      </p:sp>
      <p:pic>
        <p:nvPicPr>
          <p:cNvPr id="4" name="Picture 3" descr="A spreadsheet lists the results of one sample hypothesis tests. The text on the spreadsheet reads, one sample test for the mean, population standard deviation unknown. The data are as follows. Sample size, 44. Sample mean, 21.91. sample standard deviation, 19.49. hypothesize value, 25. Level of significance. T statistic, negative 1.5017. one tailed t value, 1.6811. two tailed t value, + and negative, 2.0167. The hypothesis test results are as follows. The results of the lower one tailed test. Critical t value, negative 1.681070703, p value, 0.149416269. Conclusion, do not reject null hypothesis. The results of the upper one tailed test are as follows. Critical t value, 1.618070703. p value, 0.850583731. Conclusion, do not reject null hypothesis. Two tailed test, critical t value, + and negative, 2.016692199, p value, 0.298832538, conclusion, do not reject null hypothesis."/>
          <p:cNvPicPr>
            <a:picLocks noChangeAspect="1"/>
          </p:cNvPicPr>
          <p:nvPr/>
        </p:nvPicPr>
        <p:blipFill>
          <a:blip r:embed="rId2"/>
          <a:stretch>
            <a:fillRect/>
          </a:stretch>
        </p:blipFill>
        <p:spPr>
          <a:xfrm>
            <a:off x="1151847" y="3199714"/>
            <a:ext cx="6840305" cy="2834886"/>
          </a:xfrm>
          <a:prstGeom prst="rect">
            <a:avLst/>
          </a:prstGeom>
        </p:spPr>
      </p:pic>
    </p:spTree>
    <p:extLst>
      <p:ext uri="{BB962C8B-B14F-4D97-AF65-F5344CB8AC3E}">
        <p14:creationId xmlns:p14="http://schemas.microsoft.com/office/powerpoint/2010/main" val="136191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Hypothesis Testing</a:t>
            </a:r>
          </a:p>
        </p:txBody>
      </p:sp>
      <p:sp>
        <p:nvSpPr>
          <p:cNvPr id="3" name="Content Placeholder 2"/>
          <p:cNvSpPr>
            <a:spLocks noGrp="1"/>
          </p:cNvSpPr>
          <p:nvPr>
            <p:ph type="body" idx="1"/>
          </p:nvPr>
        </p:nvSpPr>
        <p:spPr>
          <a:xfrm>
            <a:off x="457200" y="1600200"/>
            <a:ext cx="8229600" cy="1113183"/>
          </a:xfrm>
        </p:spPr>
        <p:txBody>
          <a:bodyPr/>
          <a:lstStyle/>
          <a:p>
            <a:pPr marL="256032" lvl="0" indent="-256032">
              <a:buSzPct val="100000"/>
            </a:pPr>
            <a:r>
              <a:rPr lang="en-US" sz="2000" b="1" dirty="0">
                <a:solidFill>
                  <a:srgbClr val="000000"/>
                </a:solidFill>
                <a:latin typeface="+mn-lt"/>
              </a:rPr>
              <a:t>Hypothesis testing </a:t>
            </a:r>
            <a:r>
              <a:rPr lang="en-US" sz="2000" dirty="0">
                <a:solidFill>
                  <a:srgbClr val="000000"/>
                </a:solidFill>
                <a:latin typeface="+mn-lt"/>
              </a:rPr>
              <a:t>involves drawing inferences about two contrasting propositions (each called a </a:t>
            </a:r>
            <a:r>
              <a:rPr lang="en-US" sz="2000" b="1" dirty="0">
                <a:solidFill>
                  <a:srgbClr val="000000"/>
                </a:solidFill>
                <a:latin typeface="+mn-lt"/>
              </a:rPr>
              <a:t>hypothesis</a:t>
            </a:r>
            <a:r>
              <a:rPr lang="en-US" sz="2000" dirty="0">
                <a:solidFill>
                  <a:srgbClr val="000000"/>
                </a:solidFill>
                <a:latin typeface="+mn-lt"/>
              </a:rPr>
              <a:t>) relating to the value of one or more population parameters.</a:t>
            </a:r>
          </a:p>
        </p:txBody>
      </p:sp>
      <p:sp>
        <p:nvSpPr>
          <p:cNvPr id="4" name="Content Placeholder 3"/>
          <p:cNvSpPr>
            <a:spLocks noGrp="1"/>
          </p:cNvSpPr>
          <p:nvPr>
            <p:ph type="body" idx="2"/>
          </p:nvPr>
        </p:nvSpPr>
        <p:spPr>
          <a:xfrm>
            <a:off x="457200" y="2788897"/>
            <a:ext cx="655983" cy="381686"/>
          </a:xfrm>
        </p:spPr>
        <p:txBody>
          <a:bodyPr/>
          <a:lstStyle/>
          <a:p>
            <a:pPr marL="740664" lvl="0" indent="-283464">
              <a:spcBef>
                <a:spcPts val="600"/>
              </a:spcBef>
              <a:buSzPts val="2000"/>
              <a:buFont typeface="Arial"/>
              <a:buChar char="–"/>
            </a:pPr>
            <a:r>
              <a:rPr lang="en-US" sz="2000" dirty="0" smtClean="0">
                <a:latin typeface="+mn-lt"/>
              </a:rPr>
              <a:t>  </a:t>
            </a:r>
            <a:endParaRPr lang="en-US" sz="2000" dirty="0">
              <a:latin typeface="+mn-lt"/>
            </a:endParaRPr>
          </a:p>
        </p:txBody>
      </p:sp>
      <p:graphicFrame>
        <p:nvGraphicFramePr>
          <p:cNvPr id="17" name="Object 16" descr="H sub 0 :"/>
          <p:cNvGraphicFramePr>
            <a:graphicFrameLocks noChangeAspect="1"/>
          </p:cNvGraphicFramePr>
          <p:nvPr>
            <p:extLst>
              <p:ext uri="{D42A27DB-BD31-4B8C-83A1-F6EECF244321}">
                <p14:modId xmlns:p14="http://schemas.microsoft.com/office/powerpoint/2010/main" val="1133166968"/>
              </p:ext>
            </p:extLst>
          </p:nvPr>
        </p:nvGraphicFramePr>
        <p:xfrm>
          <a:off x="1188083" y="2885661"/>
          <a:ext cx="508000" cy="381000"/>
        </p:xfrm>
        <a:graphic>
          <a:graphicData uri="http://schemas.openxmlformats.org/presentationml/2006/ole">
            <mc:AlternateContent xmlns:mc="http://schemas.openxmlformats.org/markup-compatibility/2006">
              <mc:Choice xmlns:v="urn:schemas-microsoft-com:vml" Requires="v">
                <p:oleObj spid="_x0000_s1882" name="Equation" r:id="rId3" imgW="507960" imgH="380880" progId="Equation.DSMT4">
                  <p:embed/>
                </p:oleObj>
              </mc:Choice>
              <mc:Fallback>
                <p:oleObj name="Equation" r:id="rId3" imgW="507960" imgH="380880" progId="Equation.DSMT4">
                  <p:embed/>
                  <p:pic>
                    <p:nvPicPr>
                      <p:cNvPr id="0" name=""/>
                      <p:cNvPicPr/>
                      <p:nvPr/>
                    </p:nvPicPr>
                    <p:blipFill>
                      <a:blip r:embed="rId4"/>
                      <a:stretch>
                        <a:fillRect/>
                      </a:stretch>
                    </p:blipFill>
                    <p:spPr>
                      <a:xfrm>
                        <a:off x="1188083" y="2885661"/>
                        <a:ext cx="508000" cy="381000"/>
                      </a:xfrm>
                      <a:prstGeom prst="rect">
                        <a:avLst/>
                      </a:prstGeom>
                    </p:spPr>
                  </p:pic>
                </p:oleObj>
              </mc:Fallback>
            </mc:AlternateContent>
          </a:graphicData>
        </a:graphic>
      </p:graphicFrame>
      <p:sp>
        <p:nvSpPr>
          <p:cNvPr id="5" name="Content Placeholder 4"/>
          <p:cNvSpPr>
            <a:spLocks noGrp="1"/>
          </p:cNvSpPr>
          <p:nvPr>
            <p:ph type="body" idx="3"/>
          </p:nvPr>
        </p:nvSpPr>
        <p:spPr>
          <a:xfrm>
            <a:off x="1785534" y="2905539"/>
            <a:ext cx="5291126" cy="304800"/>
          </a:xfrm>
        </p:spPr>
        <p:txBody>
          <a:bodyPr/>
          <a:lstStyle/>
          <a:p>
            <a:pPr marL="0" lvl="0" indent="0">
              <a:spcBef>
                <a:spcPts val="0"/>
              </a:spcBef>
              <a:buSzPts val="2000"/>
              <a:buNone/>
            </a:pPr>
            <a:r>
              <a:rPr lang="en-US" sz="2000" b="1" dirty="0">
                <a:latin typeface="+mn-lt"/>
              </a:rPr>
              <a:t>Null hypothesis</a:t>
            </a:r>
            <a:r>
              <a:rPr lang="en-US" sz="2000" dirty="0">
                <a:latin typeface="+mn-lt"/>
              </a:rPr>
              <a:t>: describes an existing theory</a:t>
            </a:r>
          </a:p>
        </p:txBody>
      </p:sp>
      <p:sp>
        <p:nvSpPr>
          <p:cNvPr id="6" name="Content Placeholder 5"/>
          <p:cNvSpPr>
            <a:spLocks noGrp="1"/>
          </p:cNvSpPr>
          <p:nvPr>
            <p:ph type="body" idx="4"/>
          </p:nvPr>
        </p:nvSpPr>
        <p:spPr>
          <a:xfrm>
            <a:off x="457200" y="3306416"/>
            <a:ext cx="655983" cy="371061"/>
          </a:xfrm>
        </p:spPr>
        <p:txBody>
          <a:bodyPr/>
          <a:lstStyle/>
          <a:p>
            <a:pPr marL="740664" lvl="0" indent="-283464">
              <a:spcBef>
                <a:spcPts val="600"/>
              </a:spcBef>
              <a:buSzPts val="2000"/>
              <a:buFont typeface="Arial"/>
              <a:buChar char="–"/>
            </a:pPr>
            <a:r>
              <a:rPr lang="en-US" sz="2000" dirty="0">
                <a:latin typeface="+mn-lt"/>
              </a:rPr>
              <a:t> </a:t>
            </a:r>
          </a:p>
        </p:txBody>
      </p:sp>
      <p:graphicFrame>
        <p:nvGraphicFramePr>
          <p:cNvPr id="18" name="Object 17" descr="H sub 1 :"/>
          <p:cNvGraphicFramePr>
            <a:graphicFrameLocks noChangeAspect="1"/>
          </p:cNvGraphicFramePr>
          <p:nvPr>
            <p:extLst>
              <p:ext uri="{D42A27DB-BD31-4B8C-83A1-F6EECF244321}">
                <p14:modId xmlns:p14="http://schemas.microsoft.com/office/powerpoint/2010/main" val="1721277879"/>
              </p:ext>
            </p:extLst>
          </p:nvPr>
        </p:nvGraphicFramePr>
        <p:xfrm>
          <a:off x="1188083" y="3409122"/>
          <a:ext cx="482600" cy="381000"/>
        </p:xfrm>
        <a:graphic>
          <a:graphicData uri="http://schemas.openxmlformats.org/presentationml/2006/ole">
            <mc:AlternateContent xmlns:mc="http://schemas.openxmlformats.org/markup-compatibility/2006">
              <mc:Choice xmlns:v="urn:schemas-microsoft-com:vml" Requires="v">
                <p:oleObj spid="_x0000_s1883" name="Equation" r:id="rId5" imgW="482400" imgH="380880" progId="Equation.DSMT4">
                  <p:embed/>
                </p:oleObj>
              </mc:Choice>
              <mc:Fallback>
                <p:oleObj name="Equation" r:id="rId5" imgW="482400" imgH="380880" progId="Equation.DSMT4">
                  <p:embed/>
                  <p:pic>
                    <p:nvPicPr>
                      <p:cNvPr id="0" name=""/>
                      <p:cNvPicPr/>
                      <p:nvPr/>
                    </p:nvPicPr>
                    <p:blipFill>
                      <a:blip r:embed="rId6"/>
                      <a:stretch>
                        <a:fillRect/>
                      </a:stretch>
                    </p:blipFill>
                    <p:spPr>
                      <a:xfrm>
                        <a:off x="1188083" y="3409122"/>
                        <a:ext cx="482600" cy="381000"/>
                      </a:xfrm>
                      <a:prstGeom prst="rect">
                        <a:avLst/>
                      </a:prstGeom>
                    </p:spPr>
                  </p:pic>
                </p:oleObj>
              </mc:Fallback>
            </mc:AlternateContent>
          </a:graphicData>
        </a:graphic>
      </p:graphicFrame>
      <p:sp>
        <p:nvSpPr>
          <p:cNvPr id="7" name="Content Placeholder 6"/>
          <p:cNvSpPr>
            <a:spLocks noGrp="1"/>
          </p:cNvSpPr>
          <p:nvPr>
            <p:ph type="body" idx="5"/>
          </p:nvPr>
        </p:nvSpPr>
        <p:spPr>
          <a:xfrm>
            <a:off x="1785534" y="3447222"/>
            <a:ext cx="5098774" cy="304800"/>
          </a:xfrm>
        </p:spPr>
        <p:txBody>
          <a:bodyPr/>
          <a:lstStyle/>
          <a:p>
            <a:pPr marL="0" lvl="0" indent="0">
              <a:spcBef>
                <a:spcPts val="0"/>
              </a:spcBef>
              <a:buSzPts val="2000"/>
              <a:buNone/>
            </a:pPr>
            <a:r>
              <a:rPr lang="en-US" sz="2000" b="1" dirty="0">
                <a:latin typeface="+mn-lt"/>
              </a:rPr>
              <a:t>Alternative hypothesis</a:t>
            </a:r>
            <a:r>
              <a:rPr lang="en-US" sz="2000" dirty="0">
                <a:latin typeface="+mn-lt"/>
              </a:rPr>
              <a:t>: the complement of</a:t>
            </a:r>
          </a:p>
        </p:txBody>
      </p:sp>
      <p:graphicFrame>
        <p:nvGraphicFramePr>
          <p:cNvPr id="19" name="Object 18" descr="H sub 0"/>
          <p:cNvGraphicFramePr>
            <a:graphicFrameLocks noChangeAspect="1"/>
          </p:cNvGraphicFramePr>
          <p:nvPr>
            <p:extLst>
              <p:ext uri="{D42A27DB-BD31-4B8C-83A1-F6EECF244321}">
                <p14:modId xmlns:p14="http://schemas.microsoft.com/office/powerpoint/2010/main" val="27136367"/>
              </p:ext>
            </p:extLst>
          </p:nvPr>
        </p:nvGraphicFramePr>
        <p:xfrm>
          <a:off x="6972022" y="3437283"/>
          <a:ext cx="368300" cy="381000"/>
        </p:xfrm>
        <a:graphic>
          <a:graphicData uri="http://schemas.openxmlformats.org/presentationml/2006/ole">
            <mc:AlternateContent xmlns:mc="http://schemas.openxmlformats.org/markup-compatibility/2006">
              <mc:Choice xmlns:v="urn:schemas-microsoft-com:vml" Requires="v">
                <p:oleObj spid="_x0000_s1884" name="Equation" r:id="rId7" imgW="368280" imgH="380880" progId="Equation.DSMT4">
                  <p:embed/>
                </p:oleObj>
              </mc:Choice>
              <mc:Fallback>
                <p:oleObj name="Equation" r:id="rId7" imgW="368280" imgH="380880" progId="Equation.DSMT4">
                  <p:embed/>
                  <p:pic>
                    <p:nvPicPr>
                      <p:cNvPr id="0" name=""/>
                      <p:cNvPicPr/>
                      <p:nvPr/>
                    </p:nvPicPr>
                    <p:blipFill>
                      <a:blip r:embed="rId8"/>
                      <a:stretch>
                        <a:fillRect/>
                      </a:stretch>
                    </p:blipFill>
                    <p:spPr>
                      <a:xfrm>
                        <a:off x="6972022" y="3437283"/>
                        <a:ext cx="368300" cy="381000"/>
                      </a:xfrm>
                      <a:prstGeom prst="rect">
                        <a:avLst/>
                      </a:prstGeom>
                    </p:spPr>
                  </p:pic>
                </p:oleObj>
              </mc:Fallback>
            </mc:AlternateContent>
          </a:graphicData>
        </a:graphic>
      </p:graphicFrame>
      <p:sp>
        <p:nvSpPr>
          <p:cNvPr id="8" name="Content Placeholder 7"/>
          <p:cNvSpPr>
            <a:spLocks noGrp="1"/>
          </p:cNvSpPr>
          <p:nvPr>
            <p:ph type="body" idx="6"/>
          </p:nvPr>
        </p:nvSpPr>
        <p:spPr>
          <a:xfrm>
            <a:off x="457200" y="3864665"/>
            <a:ext cx="8229600" cy="536711"/>
          </a:xfrm>
        </p:spPr>
        <p:txBody>
          <a:bodyPr/>
          <a:lstStyle/>
          <a:p>
            <a:pPr marL="256032" lvl="0" indent="-256032">
              <a:buSzPct val="100000"/>
            </a:pPr>
            <a:r>
              <a:rPr lang="en-US" sz="2000" dirty="0">
                <a:latin typeface="+mn-lt"/>
              </a:rPr>
              <a:t>Using sample data, we either:</a:t>
            </a:r>
          </a:p>
        </p:txBody>
      </p:sp>
      <p:sp>
        <p:nvSpPr>
          <p:cNvPr id="9" name="Content Placeholder 8"/>
          <p:cNvSpPr>
            <a:spLocks noGrp="1"/>
          </p:cNvSpPr>
          <p:nvPr>
            <p:ph type="body" idx="7"/>
          </p:nvPr>
        </p:nvSpPr>
        <p:spPr>
          <a:xfrm>
            <a:off x="457200" y="4457699"/>
            <a:ext cx="1470991" cy="394254"/>
          </a:xfrm>
        </p:spPr>
        <p:txBody>
          <a:bodyPr/>
          <a:lstStyle/>
          <a:p>
            <a:pPr marL="740664" lvl="0" indent="-283464">
              <a:spcBef>
                <a:spcPts val="600"/>
              </a:spcBef>
              <a:buSzPct val="100000"/>
              <a:buFont typeface="Arial"/>
              <a:buChar char="–"/>
            </a:pPr>
            <a:r>
              <a:rPr lang="en-US" sz="2000" dirty="0">
                <a:latin typeface="+mn-lt"/>
              </a:rPr>
              <a:t>reject</a:t>
            </a:r>
          </a:p>
        </p:txBody>
      </p:sp>
      <p:graphicFrame>
        <p:nvGraphicFramePr>
          <p:cNvPr id="20" name="Object 19" descr="H sub 0"/>
          <p:cNvGraphicFramePr>
            <a:graphicFrameLocks noChangeAspect="1"/>
          </p:cNvGraphicFramePr>
          <p:nvPr>
            <p:extLst>
              <p:ext uri="{D42A27DB-BD31-4B8C-83A1-F6EECF244321}">
                <p14:modId xmlns:p14="http://schemas.microsoft.com/office/powerpoint/2010/main" val="3860615882"/>
              </p:ext>
            </p:extLst>
          </p:nvPr>
        </p:nvGraphicFramePr>
        <p:xfrm>
          <a:off x="1984688" y="4539622"/>
          <a:ext cx="334818" cy="346364"/>
        </p:xfrm>
        <a:graphic>
          <a:graphicData uri="http://schemas.openxmlformats.org/presentationml/2006/ole">
            <mc:AlternateContent xmlns:mc="http://schemas.openxmlformats.org/markup-compatibility/2006">
              <mc:Choice xmlns:v="urn:schemas-microsoft-com:vml" Requires="v">
                <p:oleObj spid="_x0000_s1885" name="Equation" r:id="rId9" imgW="368280" imgH="380880" progId="Equation.DSMT4">
                  <p:embed/>
                </p:oleObj>
              </mc:Choice>
              <mc:Fallback>
                <p:oleObj name="Equation" r:id="rId9" imgW="368280" imgH="380880" progId="Equation.DSMT4">
                  <p:embed/>
                  <p:pic>
                    <p:nvPicPr>
                      <p:cNvPr id="0" name=""/>
                      <p:cNvPicPr/>
                      <p:nvPr/>
                    </p:nvPicPr>
                    <p:blipFill>
                      <a:blip r:embed="rId10"/>
                      <a:stretch>
                        <a:fillRect/>
                      </a:stretch>
                    </p:blipFill>
                    <p:spPr>
                      <a:xfrm>
                        <a:off x="1984688" y="4539622"/>
                        <a:ext cx="334818" cy="346364"/>
                      </a:xfrm>
                      <a:prstGeom prst="rect">
                        <a:avLst/>
                      </a:prstGeom>
                    </p:spPr>
                  </p:pic>
                </p:oleObj>
              </mc:Fallback>
            </mc:AlternateContent>
          </a:graphicData>
        </a:graphic>
      </p:graphicFrame>
      <p:sp>
        <p:nvSpPr>
          <p:cNvPr id="10" name="Content Placeholder 9"/>
          <p:cNvSpPr>
            <a:spLocks noGrp="1"/>
          </p:cNvSpPr>
          <p:nvPr>
            <p:ph type="body" idx="8"/>
          </p:nvPr>
        </p:nvSpPr>
        <p:spPr>
          <a:xfrm>
            <a:off x="2429839" y="4539622"/>
            <a:ext cx="6256961" cy="304800"/>
          </a:xfrm>
        </p:spPr>
        <p:txBody>
          <a:bodyPr/>
          <a:lstStyle/>
          <a:p>
            <a:pPr marL="0" lvl="0" indent="0">
              <a:spcBef>
                <a:spcPts val="0"/>
              </a:spcBef>
              <a:buSzPts val="2400"/>
              <a:buNone/>
            </a:pPr>
            <a:r>
              <a:rPr lang="en-US" sz="2000" dirty="0">
                <a:latin typeface="+mn-lt"/>
              </a:rPr>
              <a:t>and conclude the sample data </a:t>
            </a:r>
            <a:r>
              <a:rPr lang="en-US" sz="2000" dirty="0" smtClean="0">
                <a:latin typeface="+mn-lt"/>
              </a:rPr>
              <a:t>provides </a:t>
            </a:r>
            <a:r>
              <a:rPr lang="en-US" sz="2000" dirty="0">
                <a:latin typeface="+mn-lt"/>
              </a:rPr>
              <a:t>sufficient</a:t>
            </a:r>
          </a:p>
        </p:txBody>
      </p:sp>
      <p:sp>
        <p:nvSpPr>
          <p:cNvPr id="11" name="Content Placeholder 10"/>
          <p:cNvSpPr>
            <a:spLocks noGrp="1"/>
          </p:cNvSpPr>
          <p:nvPr>
            <p:ph type="body" idx="9"/>
          </p:nvPr>
        </p:nvSpPr>
        <p:spPr>
          <a:xfrm>
            <a:off x="1188083" y="4941404"/>
            <a:ext cx="2325757" cy="304800"/>
          </a:xfrm>
        </p:spPr>
        <p:txBody>
          <a:bodyPr/>
          <a:lstStyle/>
          <a:p>
            <a:pPr marL="0" indent="0">
              <a:spcBef>
                <a:spcPts val="0"/>
              </a:spcBef>
              <a:buNone/>
            </a:pPr>
            <a:r>
              <a:rPr lang="en-US" sz="2000" dirty="0">
                <a:latin typeface="+mn-lt"/>
              </a:rPr>
              <a:t>evidence to support</a:t>
            </a:r>
          </a:p>
        </p:txBody>
      </p:sp>
      <p:graphicFrame>
        <p:nvGraphicFramePr>
          <p:cNvPr id="21" name="Object 20" descr="H sub 1,"/>
          <p:cNvGraphicFramePr>
            <a:graphicFrameLocks noChangeAspect="1"/>
          </p:cNvGraphicFramePr>
          <p:nvPr>
            <p:extLst>
              <p:ext uri="{D42A27DB-BD31-4B8C-83A1-F6EECF244321}">
                <p14:modId xmlns:p14="http://schemas.microsoft.com/office/powerpoint/2010/main" val="3224030996"/>
              </p:ext>
            </p:extLst>
          </p:nvPr>
        </p:nvGraphicFramePr>
        <p:xfrm>
          <a:off x="3593352" y="4941404"/>
          <a:ext cx="404091" cy="346364"/>
        </p:xfrm>
        <a:graphic>
          <a:graphicData uri="http://schemas.openxmlformats.org/presentationml/2006/ole">
            <mc:AlternateContent xmlns:mc="http://schemas.openxmlformats.org/markup-compatibility/2006">
              <mc:Choice xmlns:v="urn:schemas-microsoft-com:vml" Requires="v">
                <p:oleObj spid="_x0000_s1886" name="Equation" r:id="rId11" imgW="444240" imgH="380880" progId="Equation.DSMT4">
                  <p:embed/>
                </p:oleObj>
              </mc:Choice>
              <mc:Fallback>
                <p:oleObj name="Equation" r:id="rId11" imgW="444240" imgH="380880" progId="Equation.DSMT4">
                  <p:embed/>
                  <p:pic>
                    <p:nvPicPr>
                      <p:cNvPr id="0" name=""/>
                      <p:cNvPicPr/>
                      <p:nvPr/>
                    </p:nvPicPr>
                    <p:blipFill>
                      <a:blip r:embed="rId12"/>
                      <a:stretch>
                        <a:fillRect/>
                      </a:stretch>
                    </p:blipFill>
                    <p:spPr>
                      <a:xfrm>
                        <a:off x="3593352" y="4941404"/>
                        <a:ext cx="404091" cy="346364"/>
                      </a:xfrm>
                      <a:prstGeom prst="rect">
                        <a:avLst/>
                      </a:prstGeom>
                    </p:spPr>
                  </p:pic>
                </p:oleObj>
              </mc:Fallback>
            </mc:AlternateContent>
          </a:graphicData>
        </a:graphic>
      </p:graphicFrame>
      <p:sp>
        <p:nvSpPr>
          <p:cNvPr id="12" name="Content Placeholder 11"/>
          <p:cNvSpPr>
            <a:spLocks noGrp="1"/>
          </p:cNvSpPr>
          <p:nvPr>
            <p:ph type="body" idx="13"/>
          </p:nvPr>
        </p:nvSpPr>
        <p:spPr>
          <a:xfrm>
            <a:off x="4076955" y="4941404"/>
            <a:ext cx="327991" cy="304800"/>
          </a:xfrm>
        </p:spPr>
        <p:txBody>
          <a:bodyPr/>
          <a:lstStyle/>
          <a:p>
            <a:pPr marL="0" lvl="0" indent="0">
              <a:spcBef>
                <a:spcPts val="0"/>
              </a:spcBef>
              <a:buSzPts val="2400"/>
              <a:buNone/>
            </a:pPr>
            <a:r>
              <a:rPr lang="en-US" sz="2000" dirty="0">
                <a:latin typeface="+mn-lt"/>
              </a:rPr>
              <a:t>or</a:t>
            </a:r>
          </a:p>
        </p:txBody>
      </p:sp>
      <p:sp>
        <p:nvSpPr>
          <p:cNvPr id="13" name="Content Placeholder 12"/>
          <p:cNvSpPr>
            <a:spLocks noGrp="1"/>
          </p:cNvSpPr>
          <p:nvPr>
            <p:ph type="body" idx="14"/>
          </p:nvPr>
        </p:nvSpPr>
        <p:spPr>
          <a:xfrm>
            <a:off x="457200" y="5335655"/>
            <a:ext cx="2166730" cy="379346"/>
          </a:xfrm>
        </p:spPr>
        <p:txBody>
          <a:bodyPr/>
          <a:lstStyle/>
          <a:p>
            <a:pPr marL="740664" lvl="0" indent="-283464">
              <a:spcBef>
                <a:spcPts val="600"/>
              </a:spcBef>
              <a:buSzPct val="100000"/>
              <a:buFont typeface="Arial"/>
              <a:buChar char="–"/>
            </a:pPr>
            <a:r>
              <a:rPr lang="en-US" sz="2000" dirty="0">
                <a:latin typeface="+mn-lt"/>
              </a:rPr>
              <a:t>fail to reject</a:t>
            </a:r>
          </a:p>
        </p:txBody>
      </p:sp>
      <p:graphicFrame>
        <p:nvGraphicFramePr>
          <p:cNvPr id="22" name="Object 21" descr="H sub 0"/>
          <p:cNvGraphicFramePr>
            <a:graphicFrameLocks noChangeAspect="1"/>
          </p:cNvGraphicFramePr>
          <p:nvPr>
            <p:extLst>
              <p:ext uri="{D42A27DB-BD31-4B8C-83A1-F6EECF244321}">
                <p14:modId xmlns:p14="http://schemas.microsoft.com/office/powerpoint/2010/main" val="875326200"/>
              </p:ext>
            </p:extLst>
          </p:nvPr>
        </p:nvGraphicFramePr>
        <p:xfrm>
          <a:off x="2693503" y="5429929"/>
          <a:ext cx="334818" cy="346364"/>
        </p:xfrm>
        <a:graphic>
          <a:graphicData uri="http://schemas.openxmlformats.org/presentationml/2006/ole">
            <mc:AlternateContent xmlns:mc="http://schemas.openxmlformats.org/markup-compatibility/2006">
              <mc:Choice xmlns:v="urn:schemas-microsoft-com:vml" Requires="v">
                <p:oleObj spid="_x0000_s1887" name="Equation" r:id="rId13" imgW="368280" imgH="380880" progId="Equation.DSMT4">
                  <p:embed/>
                </p:oleObj>
              </mc:Choice>
              <mc:Fallback>
                <p:oleObj name="Equation" r:id="rId13" imgW="368280" imgH="380880" progId="Equation.DSMT4">
                  <p:embed/>
                  <p:pic>
                    <p:nvPicPr>
                      <p:cNvPr id="0" name=""/>
                      <p:cNvPicPr/>
                      <p:nvPr/>
                    </p:nvPicPr>
                    <p:blipFill>
                      <a:blip r:embed="rId14"/>
                      <a:stretch>
                        <a:fillRect/>
                      </a:stretch>
                    </p:blipFill>
                    <p:spPr>
                      <a:xfrm>
                        <a:off x="2693503" y="5429929"/>
                        <a:ext cx="334818" cy="346364"/>
                      </a:xfrm>
                      <a:prstGeom prst="rect">
                        <a:avLst/>
                      </a:prstGeom>
                    </p:spPr>
                  </p:pic>
                </p:oleObj>
              </mc:Fallback>
            </mc:AlternateContent>
          </a:graphicData>
        </a:graphic>
      </p:graphicFrame>
      <p:sp>
        <p:nvSpPr>
          <p:cNvPr id="14" name="Content Placeholder 13"/>
          <p:cNvSpPr>
            <a:spLocks noGrp="1"/>
          </p:cNvSpPr>
          <p:nvPr>
            <p:ph type="body" idx="15"/>
          </p:nvPr>
        </p:nvSpPr>
        <p:spPr>
          <a:xfrm>
            <a:off x="3097894" y="5419991"/>
            <a:ext cx="5588906" cy="304800"/>
          </a:xfrm>
        </p:spPr>
        <p:txBody>
          <a:bodyPr/>
          <a:lstStyle/>
          <a:p>
            <a:pPr marL="0" indent="0">
              <a:spcBef>
                <a:spcPts val="0"/>
              </a:spcBef>
              <a:buSzPts val="2400"/>
              <a:buNone/>
            </a:pPr>
            <a:r>
              <a:rPr lang="en-US" sz="2000" dirty="0">
                <a:latin typeface="+mn-lt"/>
              </a:rPr>
              <a:t>and conclude the sample </a:t>
            </a:r>
            <a:r>
              <a:rPr lang="en-US" sz="2000" dirty="0" smtClean="0">
                <a:latin typeface="+mn-lt"/>
              </a:rPr>
              <a:t>data </a:t>
            </a:r>
            <a:r>
              <a:rPr lang="en-US" sz="2000" dirty="0">
                <a:latin typeface="+mn-lt"/>
              </a:rPr>
              <a:t>does not </a:t>
            </a:r>
            <a:r>
              <a:rPr lang="en-US" sz="2000" dirty="0" smtClean="0">
                <a:latin typeface="+mn-lt"/>
              </a:rPr>
              <a:t>support</a:t>
            </a:r>
            <a:endParaRPr lang="en-US" sz="2000" dirty="0">
              <a:latin typeface="+mn-lt"/>
            </a:endParaRPr>
          </a:p>
        </p:txBody>
      </p:sp>
      <p:graphicFrame>
        <p:nvGraphicFramePr>
          <p:cNvPr id="23" name="Object 22" descr="H sub 1."/>
          <p:cNvGraphicFramePr>
            <a:graphicFrameLocks noChangeAspect="1"/>
          </p:cNvGraphicFramePr>
          <p:nvPr>
            <p:extLst>
              <p:ext uri="{D42A27DB-BD31-4B8C-83A1-F6EECF244321}">
                <p14:modId xmlns:p14="http://schemas.microsoft.com/office/powerpoint/2010/main" val="3827109954"/>
              </p:ext>
            </p:extLst>
          </p:nvPr>
        </p:nvGraphicFramePr>
        <p:xfrm>
          <a:off x="1188083" y="5786232"/>
          <a:ext cx="381000" cy="346364"/>
        </p:xfrm>
        <a:graphic>
          <a:graphicData uri="http://schemas.openxmlformats.org/presentationml/2006/ole">
            <mc:AlternateContent xmlns:mc="http://schemas.openxmlformats.org/markup-compatibility/2006">
              <mc:Choice xmlns:v="urn:schemas-microsoft-com:vml" Requires="v">
                <p:oleObj spid="_x0000_s1888" name="Equation" r:id="rId15" imgW="419040" imgH="380880" progId="Equation.DSMT4">
                  <p:embed/>
                </p:oleObj>
              </mc:Choice>
              <mc:Fallback>
                <p:oleObj name="Equation" r:id="rId15" imgW="419040" imgH="380880" progId="Equation.DSMT4">
                  <p:embed/>
                  <p:pic>
                    <p:nvPicPr>
                      <p:cNvPr id="0" name=""/>
                      <p:cNvPicPr/>
                      <p:nvPr/>
                    </p:nvPicPr>
                    <p:blipFill>
                      <a:blip r:embed="rId16"/>
                      <a:stretch>
                        <a:fillRect/>
                      </a:stretch>
                    </p:blipFill>
                    <p:spPr>
                      <a:xfrm>
                        <a:off x="1188083" y="5786232"/>
                        <a:ext cx="381000" cy="346364"/>
                      </a:xfrm>
                      <a:prstGeom prst="rect">
                        <a:avLst/>
                      </a:prstGeom>
                    </p:spPr>
                  </p:pic>
                </p:oleObj>
              </mc:Fallback>
            </mc:AlternateContent>
          </a:graphicData>
        </a:graphic>
      </p:graphicFrame>
    </p:spTree>
    <p:extLst>
      <p:ext uri="{BB962C8B-B14F-4D97-AF65-F5344CB8AC3E}">
        <p14:creationId xmlns:p14="http://schemas.microsoft.com/office/powerpoint/2010/main" val="2259043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Two-Sample Hypothesis Tests </a:t>
            </a:r>
            <a:r>
              <a:rPr lang="en-US" sz="2000" b="0" i="0" u="none" strike="noStrike" cap="none" dirty="0">
                <a:solidFill>
                  <a:srgbClr val="007FA3"/>
                </a:solidFill>
                <a:latin typeface="+mj-lt"/>
                <a:ea typeface="Arial"/>
                <a:cs typeface="Arial"/>
                <a:sym typeface="Arial"/>
              </a:rPr>
              <a:t>(1 of 3)</a:t>
            </a:r>
            <a:endParaRPr sz="3600" b="1" i="0" u="none" strike="noStrike" cap="none" dirty="0">
              <a:solidFill>
                <a:srgbClr val="007FA3"/>
              </a:solidFill>
              <a:latin typeface="+mj-lt"/>
              <a:ea typeface="Arial"/>
              <a:cs typeface="Arial"/>
              <a:sym typeface="Arial"/>
            </a:endParaRPr>
          </a:p>
        </p:txBody>
      </p:sp>
      <p:sp>
        <p:nvSpPr>
          <p:cNvPr id="547" name="Content Placeholder 2"/>
          <p:cNvSpPr txBox="1">
            <a:spLocks noGrp="1"/>
          </p:cNvSpPr>
          <p:nvPr>
            <p:ph type="body" idx="1"/>
          </p:nvPr>
        </p:nvSpPr>
        <p:spPr>
          <a:xfrm>
            <a:off x="457200" y="1600201"/>
            <a:ext cx="2514600" cy="51683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Lower-tailed test</a:t>
            </a:r>
            <a:endParaRPr sz="2000" dirty="0">
              <a:latin typeface="+mn-lt"/>
            </a:endParaRPr>
          </a:p>
        </p:txBody>
      </p:sp>
      <p:sp>
        <p:nvSpPr>
          <p:cNvPr id="548" name="Content Placeholder 3"/>
          <p:cNvSpPr txBox="1">
            <a:spLocks noGrp="1"/>
          </p:cNvSpPr>
          <p:nvPr>
            <p:ph type="body" idx="2"/>
          </p:nvPr>
        </p:nvSpPr>
        <p:spPr>
          <a:xfrm>
            <a:off x="457200" y="2188898"/>
            <a:ext cx="674997" cy="375397"/>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 </a:t>
            </a:r>
            <a:endParaRPr sz="2000" b="0" i="0" u="none" strike="noStrike" cap="none" dirty="0">
              <a:solidFill>
                <a:srgbClr val="000000"/>
              </a:solidFill>
              <a:latin typeface="+mn-lt"/>
              <a:ea typeface="Arial"/>
              <a:cs typeface="Arial"/>
              <a:sym typeface="Arial"/>
            </a:endParaRPr>
          </a:p>
        </p:txBody>
      </p:sp>
      <p:graphicFrame>
        <p:nvGraphicFramePr>
          <p:cNvPr id="5" name="Object 4" descr="H sub 0, population parameter left parenthesis 1 right parenthesis minus population parameter left parenthesis 2 right parenthesis is greater than or equal to D sub 0."/>
          <p:cNvGraphicFramePr>
            <a:graphicFrameLocks noChangeAspect="1"/>
          </p:cNvGraphicFramePr>
          <p:nvPr>
            <p:extLst>
              <p:ext uri="{D42A27DB-BD31-4B8C-83A1-F6EECF244321}">
                <p14:modId xmlns:p14="http://schemas.microsoft.com/office/powerpoint/2010/main" val="3348201182"/>
              </p:ext>
            </p:extLst>
          </p:nvPr>
        </p:nvGraphicFramePr>
        <p:xfrm>
          <a:off x="1212850" y="2278063"/>
          <a:ext cx="7227888" cy="346075"/>
        </p:xfrm>
        <a:graphic>
          <a:graphicData uri="http://schemas.openxmlformats.org/presentationml/2006/ole">
            <mc:AlternateContent xmlns:mc="http://schemas.openxmlformats.org/markup-compatibility/2006">
              <mc:Choice xmlns:v="urn:schemas-microsoft-com:vml" Requires="v">
                <p:oleObj spid="_x0000_s21929" name="Equation" r:id="rId4" imgW="7949880" imgH="380880" progId="Equation.DSMT4">
                  <p:embed/>
                </p:oleObj>
              </mc:Choice>
              <mc:Fallback>
                <p:oleObj name="Equation" r:id="rId4" imgW="7949880" imgH="380880" progId="Equation.DSMT4">
                  <p:embed/>
                  <p:pic>
                    <p:nvPicPr>
                      <p:cNvPr id="0" name=""/>
                      <p:cNvPicPr/>
                      <p:nvPr/>
                    </p:nvPicPr>
                    <p:blipFill>
                      <a:blip r:embed="rId5"/>
                      <a:stretch>
                        <a:fillRect/>
                      </a:stretch>
                    </p:blipFill>
                    <p:spPr>
                      <a:xfrm>
                        <a:off x="1212850" y="2278063"/>
                        <a:ext cx="7227888" cy="346075"/>
                      </a:xfrm>
                      <a:prstGeom prst="rect">
                        <a:avLst/>
                      </a:prstGeom>
                    </p:spPr>
                  </p:pic>
                </p:oleObj>
              </mc:Fallback>
            </mc:AlternateContent>
          </a:graphicData>
        </a:graphic>
      </p:graphicFrame>
      <p:sp>
        <p:nvSpPr>
          <p:cNvPr id="550" name="Content Placeholder 4"/>
          <p:cNvSpPr txBox="1">
            <a:spLocks noGrp="1"/>
          </p:cNvSpPr>
          <p:nvPr>
            <p:ph type="body" idx="3"/>
          </p:nvPr>
        </p:nvSpPr>
        <p:spPr>
          <a:xfrm>
            <a:off x="457200" y="2636157"/>
            <a:ext cx="674997" cy="375399"/>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 </a:t>
            </a:r>
            <a:endParaRPr sz="2000" b="0" i="0" u="none" strike="noStrike" cap="none" dirty="0">
              <a:solidFill>
                <a:srgbClr val="000000"/>
              </a:solidFill>
              <a:latin typeface="+mn-lt"/>
              <a:ea typeface="Arial"/>
              <a:cs typeface="Arial"/>
              <a:sym typeface="Arial"/>
            </a:endParaRPr>
          </a:p>
        </p:txBody>
      </p:sp>
      <p:graphicFrame>
        <p:nvGraphicFramePr>
          <p:cNvPr id="6" name="Object 5" descr="H sub 1, population parameter left parenthesis 1 right parenthesis minus population parameter left parenthesis 2 right parenthesis is less than D sub 0."/>
          <p:cNvGraphicFramePr>
            <a:graphicFrameLocks noChangeAspect="1"/>
          </p:cNvGraphicFramePr>
          <p:nvPr>
            <p:extLst>
              <p:ext uri="{D42A27DB-BD31-4B8C-83A1-F6EECF244321}">
                <p14:modId xmlns:p14="http://schemas.microsoft.com/office/powerpoint/2010/main" val="1762423077"/>
              </p:ext>
            </p:extLst>
          </p:nvPr>
        </p:nvGraphicFramePr>
        <p:xfrm>
          <a:off x="1212769" y="2751102"/>
          <a:ext cx="7204364" cy="346364"/>
        </p:xfrm>
        <a:graphic>
          <a:graphicData uri="http://schemas.openxmlformats.org/presentationml/2006/ole">
            <mc:AlternateContent xmlns:mc="http://schemas.openxmlformats.org/markup-compatibility/2006">
              <mc:Choice xmlns:v="urn:schemas-microsoft-com:vml" Requires="v">
                <p:oleObj spid="_x0000_s21930" name="Equation" r:id="rId6" imgW="7924680" imgH="380880" progId="Equation.DSMT4">
                  <p:embed/>
                </p:oleObj>
              </mc:Choice>
              <mc:Fallback>
                <p:oleObj name="Equation" r:id="rId6" imgW="7924680" imgH="380880" progId="Equation.DSMT4">
                  <p:embed/>
                  <p:pic>
                    <p:nvPicPr>
                      <p:cNvPr id="0" name=""/>
                      <p:cNvPicPr/>
                      <p:nvPr/>
                    </p:nvPicPr>
                    <p:blipFill>
                      <a:blip r:embed="rId7"/>
                      <a:stretch>
                        <a:fillRect/>
                      </a:stretch>
                    </p:blipFill>
                    <p:spPr>
                      <a:xfrm>
                        <a:off x="1212769" y="2751102"/>
                        <a:ext cx="7204364" cy="346364"/>
                      </a:xfrm>
                      <a:prstGeom prst="rect">
                        <a:avLst/>
                      </a:prstGeom>
                    </p:spPr>
                  </p:pic>
                </p:oleObj>
              </mc:Fallback>
            </mc:AlternateContent>
          </a:graphicData>
        </a:graphic>
      </p:graphicFrame>
      <p:sp>
        <p:nvSpPr>
          <p:cNvPr id="552" name="Content Placeholder 5"/>
          <p:cNvSpPr txBox="1">
            <a:spLocks noGrp="1"/>
          </p:cNvSpPr>
          <p:nvPr>
            <p:ph type="body" idx="4"/>
          </p:nvPr>
        </p:nvSpPr>
        <p:spPr>
          <a:xfrm>
            <a:off x="457200" y="3175884"/>
            <a:ext cx="8229600" cy="822660"/>
          </a:xfrm>
          <a:prstGeom prst="rect">
            <a:avLst/>
          </a:prstGeom>
          <a:noFill/>
          <a:ln>
            <a:noFill/>
          </a:ln>
        </p:spPr>
        <p:txBody>
          <a:bodyPr spcFirstLastPara="1" wrap="square" lIns="0" tIns="0" rIns="0" bIns="0" anchor="t" anchorCtr="0">
            <a:noAutofit/>
          </a:bodyPr>
          <a:lstStyle/>
          <a:p>
            <a:pPr marL="255588" indent="-255588">
              <a:buSzPct val="100000"/>
            </a:pPr>
            <a:r>
              <a:rPr lang="en-US" sz="2000" b="0" i="0" u="none" strike="noStrike" cap="none" dirty="0">
                <a:solidFill>
                  <a:schemeClr val="dk1"/>
                </a:solidFill>
                <a:latin typeface="+mn-lt"/>
                <a:sym typeface="Arial"/>
              </a:rPr>
              <a:t>This test seeks evidence that the difference between population parameter (1) and population parameter (2) </a:t>
            </a:r>
            <a:r>
              <a:rPr lang="en-US" sz="2000" b="0" i="0" u="none" strike="noStrike" cap="none" dirty="0" smtClean="0">
                <a:solidFill>
                  <a:schemeClr val="dk1"/>
                </a:solidFill>
                <a:latin typeface="+mn-lt"/>
                <a:sym typeface="Arial"/>
              </a:rPr>
              <a:t>is </a:t>
            </a:r>
            <a:r>
              <a:rPr lang="en-US" sz="2000" dirty="0">
                <a:solidFill>
                  <a:srgbClr val="000000"/>
                </a:solidFill>
                <a:latin typeface="+mn-lt"/>
              </a:rPr>
              <a:t>less than some value</a:t>
            </a:r>
            <a:r>
              <a:rPr lang="en-US" sz="2000" dirty="0" smtClean="0">
                <a:solidFill>
                  <a:srgbClr val="000000"/>
                </a:solidFill>
                <a:latin typeface="+mn-lt"/>
              </a:rPr>
              <a:t>,</a:t>
            </a:r>
            <a:endParaRPr lang="en-US" sz="2000" dirty="0">
              <a:latin typeface="+mn-lt"/>
            </a:endParaRPr>
          </a:p>
        </p:txBody>
      </p:sp>
      <p:graphicFrame>
        <p:nvGraphicFramePr>
          <p:cNvPr id="2" name="Object 1" descr="D sub 0."/>
          <p:cNvGraphicFramePr>
            <a:graphicFrameLocks noChangeAspect="1"/>
          </p:cNvGraphicFramePr>
          <p:nvPr>
            <p:extLst>
              <p:ext uri="{D42A27DB-BD31-4B8C-83A1-F6EECF244321}">
                <p14:modId xmlns:p14="http://schemas.microsoft.com/office/powerpoint/2010/main" val="3926729300"/>
              </p:ext>
            </p:extLst>
          </p:nvPr>
        </p:nvGraphicFramePr>
        <p:xfrm>
          <a:off x="713097" y="4067094"/>
          <a:ext cx="419100" cy="381000"/>
        </p:xfrm>
        <a:graphic>
          <a:graphicData uri="http://schemas.openxmlformats.org/presentationml/2006/ole">
            <mc:AlternateContent xmlns:mc="http://schemas.openxmlformats.org/markup-compatibility/2006">
              <mc:Choice xmlns:v="urn:schemas-microsoft-com:vml" Requires="v">
                <p:oleObj spid="_x0000_s21931" name="Equation" r:id="rId8" imgW="419040" imgH="380880" progId="Equation.DSMT4">
                  <p:embed/>
                </p:oleObj>
              </mc:Choice>
              <mc:Fallback>
                <p:oleObj name="Equation" r:id="rId8" imgW="419040" imgH="380880" progId="Equation.DSMT4">
                  <p:embed/>
                  <p:pic>
                    <p:nvPicPr>
                      <p:cNvPr id="0" name=""/>
                      <p:cNvPicPr/>
                      <p:nvPr/>
                    </p:nvPicPr>
                    <p:blipFill>
                      <a:blip r:embed="rId9"/>
                      <a:stretch>
                        <a:fillRect/>
                      </a:stretch>
                    </p:blipFill>
                    <p:spPr>
                      <a:xfrm>
                        <a:off x="713097" y="4067094"/>
                        <a:ext cx="419100" cy="381000"/>
                      </a:xfrm>
                      <a:prstGeom prst="rect">
                        <a:avLst/>
                      </a:prstGeom>
                    </p:spPr>
                  </p:pic>
                </p:oleObj>
              </mc:Fallback>
            </mc:AlternateContent>
          </a:graphicData>
        </a:graphic>
      </p:graphicFrame>
      <p:sp>
        <p:nvSpPr>
          <p:cNvPr id="553" name="Content Placeholder 6"/>
          <p:cNvSpPr txBox="1">
            <a:spLocks noGrp="1"/>
          </p:cNvSpPr>
          <p:nvPr>
            <p:ph type="body" idx="5"/>
          </p:nvPr>
        </p:nvSpPr>
        <p:spPr>
          <a:xfrm>
            <a:off x="457200" y="4516644"/>
            <a:ext cx="1023730" cy="525509"/>
          </a:xfrm>
          <a:prstGeom prst="rect">
            <a:avLst/>
          </a:prstGeom>
          <a:noFill/>
          <a:ln>
            <a:noFill/>
          </a:ln>
        </p:spPr>
        <p:txBody>
          <a:bodyPr spcFirstLastPara="1" wrap="square" lIns="0" tIns="0" rIns="0" bIns="0" anchor="t" anchorCtr="0">
            <a:noAutofit/>
          </a:bodyPr>
          <a:lstStyle/>
          <a:p>
            <a:pPr marL="255588" lvl="0" indent="-255588">
              <a:buSzPct val="100000"/>
            </a:pPr>
            <a:r>
              <a:rPr lang="en-US" sz="2000" dirty="0">
                <a:latin typeface="+mn-lt"/>
              </a:rPr>
              <a:t>When</a:t>
            </a:r>
          </a:p>
        </p:txBody>
      </p:sp>
      <p:graphicFrame>
        <p:nvGraphicFramePr>
          <p:cNvPr id="3" name="Object 2" descr="D sub 0 = 0,"/>
          <p:cNvGraphicFramePr>
            <a:graphicFrameLocks noChangeAspect="1"/>
          </p:cNvGraphicFramePr>
          <p:nvPr>
            <p:extLst>
              <p:ext uri="{D42A27DB-BD31-4B8C-83A1-F6EECF244321}">
                <p14:modId xmlns:p14="http://schemas.microsoft.com/office/powerpoint/2010/main" val="981786926"/>
              </p:ext>
            </p:extLst>
          </p:nvPr>
        </p:nvGraphicFramePr>
        <p:xfrm>
          <a:off x="1537805" y="4700909"/>
          <a:ext cx="889000" cy="381000"/>
        </p:xfrm>
        <a:graphic>
          <a:graphicData uri="http://schemas.openxmlformats.org/presentationml/2006/ole">
            <mc:AlternateContent xmlns:mc="http://schemas.openxmlformats.org/markup-compatibility/2006">
              <mc:Choice xmlns:v="urn:schemas-microsoft-com:vml" Requires="v">
                <p:oleObj spid="_x0000_s21932" name="Equation" r:id="rId10" imgW="888840" imgH="380880" progId="Equation.DSMT4">
                  <p:embed/>
                </p:oleObj>
              </mc:Choice>
              <mc:Fallback>
                <p:oleObj name="Equation" r:id="rId10" imgW="888840" imgH="380880" progId="Equation.DSMT4">
                  <p:embed/>
                  <p:pic>
                    <p:nvPicPr>
                      <p:cNvPr id="0" name=""/>
                      <p:cNvPicPr/>
                      <p:nvPr/>
                    </p:nvPicPr>
                    <p:blipFill>
                      <a:blip r:embed="rId11"/>
                      <a:stretch>
                        <a:fillRect/>
                      </a:stretch>
                    </p:blipFill>
                    <p:spPr>
                      <a:xfrm>
                        <a:off x="1537805" y="4700909"/>
                        <a:ext cx="889000" cy="381000"/>
                      </a:xfrm>
                      <a:prstGeom prst="rect">
                        <a:avLst/>
                      </a:prstGeom>
                    </p:spPr>
                  </p:pic>
                </p:oleObj>
              </mc:Fallback>
            </mc:AlternateContent>
          </a:graphicData>
        </a:graphic>
      </p:graphicFrame>
      <p:sp>
        <p:nvSpPr>
          <p:cNvPr id="555" name="Content Placeholder7"/>
          <p:cNvSpPr txBox="1">
            <a:spLocks noGrp="1"/>
          </p:cNvSpPr>
          <p:nvPr>
            <p:ph type="body" idx="6"/>
          </p:nvPr>
        </p:nvSpPr>
        <p:spPr>
          <a:xfrm>
            <a:off x="2503558" y="4720787"/>
            <a:ext cx="6183242" cy="347188"/>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2000" dirty="0">
                <a:solidFill>
                  <a:srgbClr val="000000"/>
                </a:solidFill>
                <a:latin typeface="+mn-lt"/>
              </a:rPr>
              <a:t>the test simply seeks to conclude </a:t>
            </a:r>
            <a:r>
              <a:rPr lang="en-US" sz="2000" dirty="0" smtClean="0">
                <a:solidFill>
                  <a:srgbClr val="000000"/>
                </a:solidFill>
                <a:latin typeface="+mn-lt"/>
              </a:rPr>
              <a:t>whether population</a:t>
            </a:r>
            <a:endParaRPr lang="en-US" sz="2000" dirty="0">
              <a:latin typeface="+mn-lt"/>
            </a:endParaRPr>
          </a:p>
        </p:txBody>
      </p:sp>
      <p:sp>
        <p:nvSpPr>
          <p:cNvPr id="557" name="Content Placeholder 8"/>
          <p:cNvSpPr txBox="1">
            <a:spLocks noGrp="1"/>
          </p:cNvSpPr>
          <p:nvPr>
            <p:ph type="body" idx="7"/>
          </p:nvPr>
        </p:nvSpPr>
        <p:spPr>
          <a:xfrm>
            <a:off x="742914" y="5128875"/>
            <a:ext cx="6393382" cy="377175"/>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2000" dirty="0">
                <a:solidFill>
                  <a:srgbClr val="000000"/>
                </a:solidFill>
                <a:latin typeface="+mn-lt"/>
              </a:rPr>
              <a:t>parameter (1) is smaller than population parameter (2).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Two-Sample Hypothesis Tests </a:t>
            </a:r>
            <a:r>
              <a:rPr lang="en-US" sz="2000" b="0" i="0" u="none" strike="noStrike" cap="none" dirty="0">
                <a:solidFill>
                  <a:srgbClr val="007FA3"/>
                </a:solidFill>
                <a:latin typeface="+mj-lt"/>
                <a:ea typeface="Arial"/>
                <a:cs typeface="Arial"/>
                <a:sym typeface="Arial"/>
              </a:rPr>
              <a:t>(2 of 3)</a:t>
            </a:r>
            <a:endParaRPr sz="3600" b="1" i="0" u="none" strike="noStrike" cap="none" dirty="0">
              <a:solidFill>
                <a:srgbClr val="007FA3"/>
              </a:solidFill>
              <a:latin typeface="+mj-lt"/>
              <a:ea typeface="Arial"/>
              <a:cs typeface="Arial"/>
              <a:sym typeface="Arial"/>
            </a:endParaRPr>
          </a:p>
        </p:txBody>
      </p:sp>
      <p:sp>
        <p:nvSpPr>
          <p:cNvPr id="564" name="Content Placeholder 2"/>
          <p:cNvSpPr txBox="1">
            <a:spLocks noGrp="1"/>
          </p:cNvSpPr>
          <p:nvPr>
            <p:ph type="body" idx="1"/>
          </p:nvPr>
        </p:nvSpPr>
        <p:spPr>
          <a:xfrm>
            <a:off x="457200" y="1600201"/>
            <a:ext cx="2305878" cy="52677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Upper-tailed test</a:t>
            </a:r>
            <a:endParaRPr sz="2000" dirty="0">
              <a:latin typeface="+mn-lt"/>
            </a:endParaRPr>
          </a:p>
        </p:txBody>
      </p:sp>
      <p:sp>
        <p:nvSpPr>
          <p:cNvPr id="565" name="Content Placeholder 3"/>
          <p:cNvSpPr txBox="1">
            <a:spLocks noGrp="1"/>
          </p:cNvSpPr>
          <p:nvPr>
            <p:ph type="body" idx="2"/>
          </p:nvPr>
        </p:nvSpPr>
        <p:spPr>
          <a:xfrm>
            <a:off x="457200" y="2228655"/>
            <a:ext cx="655983" cy="375397"/>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 </a:t>
            </a:r>
            <a:endParaRPr sz="2000" b="0" i="0" u="none" strike="noStrike" cap="none" dirty="0">
              <a:solidFill>
                <a:srgbClr val="000000"/>
              </a:solidFill>
              <a:latin typeface="+mn-lt"/>
              <a:ea typeface="Arial"/>
              <a:cs typeface="Arial"/>
              <a:sym typeface="Arial"/>
            </a:endParaRPr>
          </a:p>
        </p:txBody>
      </p:sp>
      <p:graphicFrame>
        <p:nvGraphicFramePr>
          <p:cNvPr id="15" name="Object 14" descr="H sub 0, population parameter 1 minus population parameter 2 is less than or equal to D sub 0"/>
          <p:cNvGraphicFramePr>
            <a:graphicFrameLocks noChangeAspect="1"/>
          </p:cNvGraphicFramePr>
          <p:nvPr>
            <p:extLst>
              <p:ext uri="{D42A27DB-BD31-4B8C-83A1-F6EECF244321}">
                <p14:modId xmlns:p14="http://schemas.microsoft.com/office/powerpoint/2010/main" val="852919378"/>
              </p:ext>
            </p:extLst>
          </p:nvPr>
        </p:nvGraphicFramePr>
        <p:xfrm>
          <a:off x="1233179" y="2343936"/>
          <a:ext cx="6570414" cy="314876"/>
        </p:xfrm>
        <a:graphic>
          <a:graphicData uri="http://schemas.openxmlformats.org/presentationml/2006/ole">
            <mc:AlternateContent xmlns:mc="http://schemas.openxmlformats.org/markup-compatibility/2006">
              <mc:Choice xmlns:v="urn:schemas-microsoft-com:vml" Requires="v">
                <p:oleObj spid="_x0000_s23968" name="Equation" r:id="rId4" imgW="7949880" imgH="380880" progId="Equation.DSMT4">
                  <p:embed/>
                </p:oleObj>
              </mc:Choice>
              <mc:Fallback>
                <p:oleObj name="Equation" r:id="rId4" imgW="7949880" imgH="380880" progId="Equation.DSMT4">
                  <p:embed/>
                  <p:pic>
                    <p:nvPicPr>
                      <p:cNvPr id="5" name="Object 4"/>
                      <p:cNvPicPr/>
                      <p:nvPr/>
                    </p:nvPicPr>
                    <p:blipFill>
                      <a:blip r:embed="rId5"/>
                      <a:stretch>
                        <a:fillRect/>
                      </a:stretch>
                    </p:blipFill>
                    <p:spPr>
                      <a:xfrm>
                        <a:off x="1233179" y="2343936"/>
                        <a:ext cx="6570414" cy="314876"/>
                      </a:xfrm>
                      <a:prstGeom prst="rect">
                        <a:avLst/>
                      </a:prstGeom>
                    </p:spPr>
                  </p:pic>
                </p:oleObj>
              </mc:Fallback>
            </mc:AlternateContent>
          </a:graphicData>
        </a:graphic>
      </p:graphicFrame>
      <p:sp>
        <p:nvSpPr>
          <p:cNvPr id="567" name="Content Placeholder 4"/>
          <p:cNvSpPr txBox="1">
            <a:spLocks noGrp="1"/>
          </p:cNvSpPr>
          <p:nvPr>
            <p:ph type="body" idx="3"/>
          </p:nvPr>
        </p:nvSpPr>
        <p:spPr>
          <a:xfrm>
            <a:off x="457200" y="2708023"/>
            <a:ext cx="655983" cy="412864"/>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 </a:t>
            </a:r>
            <a:endParaRPr sz="2000" b="0" i="0" u="none" strike="noStrike" cap="none" dirty="0">
              <a:solidFill>
                <a:srgbClr val="000000"/>
              </a:solidFill>
              <a:latin typeface="+mn-lt"/>
              <a:ea typeface="Arial"/>
              <a:cs typeface="Arial"/>
              <a:sym typeface="Arial"/>
            </a:endParaRPr>
          </a:p>
        </p:txBody>
      </p:sp>
      <p:graphicFrame>
        <p:nvGraphicFramePr>
          <p:cNvPr id="16" name="Object 15" descr="H sub 1, population parameter 1 minus population parameter 2 is greater than D sub 0"/>
          <p:cNvGraphicFramePr>
            <a:graphicFrameLocks noChangeAspect="1"/>
          </p:cNvGraphicFramePr>
          <p:nvPr>
            <p:extLst>
              <p:ext uri="{D42A27DB-BD31-4B8C-83A1-F6EECF244321}">
                <p14:modId xmlns:p14="http://schemas.microsoft.com/office/powerpoint/2010/main" val="4220287528"/>
              </p:ext>
            </p:extLst>
          </p:nvPr>
        </p:nvGraphicFramePr>
        <p:xfrm>
          <a:off x="1233179" y="2825889"/>
          <a:ext cx="6549422" cy="314876"/>
        </p:xfrm>
        <a:graphic>
          <a:graphicData uri="http://schemas.openxmlformats.org/presentationml/2006/ole">
            <mc:AlternateContent xmlns:mc="http://schemas.openxmlformats.org/markup-compatibility/2006">
              <mc:Choice xmlns:v="urn:schemas-microsoft-com:vml" Requires="v">
                <p:oleObj spid="_x0000_s23969" name="Equation" r:id="rId6" imgW="7924680" imgH="380880" progId="Equation.DSMT4">
                  <p:embed/>
                </p:oleObj>
              </mc:Choice>
              <mc:Fallback>
                <p:oleObj name="Equation" r:id="rId6" imgW="7924680" imgH="380880" progId="Equation.DSMT4">
                  <p:embed/>
                  <p:pic>
                    <p:nvPicPr>
                      <p:cNvPr id="6" name="Object 5"/>
                      <p:cNvPicPr/>
                      <p:nvPr/>
                    </p:nvPicPr>
                    <p:blipFill>
                      <a:blip r:embed="rId7"/>
                      <a:stretch>
                        <a:fillRect/>
                      </a:stretch>
                    </p:blipFill>
                    <p:spPr>
                      <a:xfrm>
                        <a:off x="1233179" y="2825889"/>
                        <a:ext cx="6549422" cy="314876"/>
                      </a:xfrm>
                      <a:prstGeom prst="rect">
                        <a:avLst/>
                      </a:prstGeom>
                    </p:spPr>
                  </p:pic>
                </p:oleObj>
              </mc:Fallback>
            </mc:AlternateContent>
          </a:graphicData>
        </a:graphic>
      </p:graphicFrame>
      <p:sp>
        <p:nvSpPr>
          <p:cNvPr id="569" name="Content Placeholder 5"/>
          <p:cNvSpPr txBox="1">
            <a:spLocks noGrp="1"/>
          </p:cNvSpPr>
          <p:nvPr>
            <p:ph type="body" idx="4"/>
          </p:nvPr>
        </p:nvSpPr>
        <p:spPr>
          <a:xfrm>
            <a:off x="457200" y="3224857"/>
            <a:ext cx="8229600" cy="830307"/>
          </a:xfrm>
          <a:prstGeom prst="rect">
            <a:avLst/>
          </a:prstGeom>
          <a:noFill/>
          <a:ln>
            <a:noFill/>
          </a:ln>
        </p:spPr>
        <p:txBody>
          <a:bodyPr spcFirstLastPara="1" wrap="square" lIns="0" tIns="0" rIns="0" bIns="0" anchor="t" anchorCtr="0">
            <a:noAutofit/>
          </a:bodyPr>
          <a:lstStyle/>
          <a:p>
            <a:pPr marL="255588" lvl="0" indent="-255588">
              <a:buSzPct val="100000"/>
            </a:pPr>
            <a:r>
              <a:rPr lang="en-US" sz="2000" b="0" i="0" u="none" strike="noStrike" cap="none" dirty="0">
                <a:solidFill>
                  <a:schemeClr val="dk1"/>
                </a:solidFill>
                <a:latin typeface="+mn-lt"/>
                <a:sym typeface="Arial"/>
              </a:rPr>
              <a:t>This test seeks evidence that the difference between population parameter (1) and population parameter (2) </a:t>
            </a:r>
            <a:r>
              <a:rPr lang="en-US" sz="2000" b="0" i="0" u="none" strike="noStrike" cap="none" dirty="0" smtClean="0">
                <a:solidFill>
                  <a:schemeClr val="dk1"/>
                </a:solidFill>
                <a:latin typeface="+mn-lt"/>
                <a:sym typeface="Arial"/>
              </a:rPr>
              <a:t>is </a:t>
            </a:r>
            <a:r>
              <a:rPr lang="en-US" sz="2000" dirty="0">
                <a:solidFill>
                  <a:srgbClr val="000000"/>
                </a:solidFill>
                <a:latin typeface="+mn-lt"/>
              </a:rPr>
              <a:t>greater than </a:t>
            </a:r>
            <a:r>
              <a:rPr lang="en-US" sz="2000" dirty="0" smtClean="0">
                <a:solidFill>
                  <a:srgbClr val="000000"/>
                </a:solidFill>
                <a:latin typeface="+mn-lt"/>
              </a:rPr>
              <a:t>some</a:t>
            </a:r>
            <a:endParaRPr sz="2000" dirty="0">
              <a:latin typeface="+mn-lt"/>
            </a:endParaRPr>
          </a:p>
        </p:txBody>
      </p:sp>
      <p:sp>
        <p:nvSpPr>
          <p:cNvPr id="570" name="Content Placeholder 6"/>
          <p:cNvSpPr txBox="1">
            <a:spLocks noGrp="1"/>
          </p:cNvSpPr>
          <p:nvPr>
            <p:ph type="body" idx="5"/>
          </p:nvPr>
        </p:nvSpPr>
        <p:spPr>
          <a:xfrm>
            <a:off x="723035" y="4133209"/>
            <a:ext cx="777774" cy="3262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smtClean="0">
                <a:solidFill>
                  <a:srgbClr val="000000"/>
                </a:solidFill>
                <a:latin typeface="+mn-lt"/>
                <a:ea typeface="Arial"/>
                <a:cs typeface="Arial"/>
                <a:sym typeface="Arial"/>
              </a:rPr>
              <a:t>value</a:t>
            </a:r>
            <a:r>
              <a:rPr lang="en-US" sz="2000" b="0" i="0" u="none" strike="noStrike" cap="none" dirty="0">
                <a:solidFill>
                  <a:srgbClr val="000000"/>
                </a:solidFill>
                <a:latin typeface="+mn-lt"/>
                <a:ea typeface="Arial"/>
                <a:cs typeface="Arial"/>
                <a:sym typeface="Arial"/>
              </a:rPr>
              <a:t>,</a:t>
            </a:r>
            <a:endParaRPr sz="2000" b="0" i="0" u="none" strike="noStrike" cap="none" dirty="0">
              <a:solidFill>
                <a:schemeClr val="dk1"/>
              </a:solidFill>
              <a:latin typeface="+mn-lt"/>
              <a:ea typeface="Arial"/>
              <a:cs typeface="Arial"/>
              <a:sym typeface="Arial"/>
            </a:endParaRPr>
          </a:p>
        </p:txBody>
      </p:sp>
      <p:graphicFrame>
        <p:nvGraphicFramePr>
          <p:cNvPr id="17" name="Object 16" descr="D sub 0."/>
          <p:cNvGraphicFramePr>
            <a:graphicFrameLocks noChangeAspect="1"/>
          </p:cNvGraphicFramePr>
          <p:nvPr>
            <p:extLst>
              <p:ext uri="{D42A27DB-BD31-4B8C-83A1-F6EECF244321}">
                <p14:modId xmlns:p14="http://schemas.microsoft.com/office/powerpoint/2010/main" val="2237604055"/>
              </p:ext>
            </p:extLst>
          </p:nvPr>
        </p:nvGraphicFramePr>
        <p:xfrm>
          <a:off x="1610139" y="4123270"/>
          <a:ext cx="419100" cy="381000"/>
        </p:xfrm>
        <a:graphic>
          <a:graphicData uri="http://schemas.openxmlformats.org/presentationml/2006/ole">
            <mc:AlternateContent xmlns:mc="http://schemas.openxmlformats.org/markup-compatibility/2006">
              <mc:Choice xmlns:v="urn:schemas-microsoft-com:vml" Requires="v">
                <p:oleObj spid="_x0000_s23970" name="Equation" r:id="rId8" imgW="419040" imgH="380880" progId="Equation.DSMT4">
                  <p:embed/>
                </p:oleObj>
              </mc:Choice>
              <mc:Fallback>
                <p:oleObj name="Equation" r:id="rId8" imgW="419040" imgH="380880" progId="Equation.DSMT4">
                  <p:embed/>
                  <p:pic>
                    <p:nvPicPr>
                      <p:cNvPr id="2" name="Object 1"/>
                      <p:cNvPicPr/>
                      <p:nvPr/>
                    </p:nvPicPr>
                    <p:blipFill>
                      <a:blip r:embed="rId9"/>
                      <a:stretch>
                        <a:fillRect/>
                      </a:stretch>
                    </p:blipFill>
                    <p:spPr>
                      <a:xfrm>
                        <a:off x="1610139" y="4123270"/>
                        <a:ext cx="419100" cy="381000"/>
                      </a:xfrm>
                      <a:prstGeom prst="rect">
                        <a:avLst/>
                      </a:prstGeom>
                    </p:spPr>
                  </p:pic>
                </p:oleObj>
              </mc:Fallback>
            </mc:AlternateContent>
          </a:graphicData>
        </a:graphic>
      </p:graphicFrame>
      <p:sp>
        <p:nvSpPr>
          <p:cNvPr id="572" name="Content Placeholder 7"/>
          <p:cNvSpPr txBox="1">
            <a:spLocks noGrp="1"/>
          </p:cNvSpPr>
          <p:nvPr>
            <p:ph type="body" idx="6"/>
          </p:nvPr>
        </p:nvSpPr>
        <p:spPr>
          <a:xfrm>
            <a:off x="457200" y="4537494"/>
            <a:ext cx="1043609" cy="51547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When</a:t>
            </a:r>
            <a:endParaRPr sz="2000" dirty="0">
              <a:latin typeface="+mn-lt"/>
            </a:endParaRPr>
          </a:p>
        </p:txBody>
      </p:sp>
      <p:graphicFrame>
        <p:nvGraphicFramePr>
          <p:cNvPr id="18" name="Object 17" descr="D sub 0 = 0,"/>
          <p:cNvGraphicFramePr>
            <a:graphicFrameLocks noChangeAspect="1"/>
          </p:cNvGraphicFramePr>
          <p:nvPr>
            <p:extLst>
              <p:ext uri="{D42A27DB-BD31-4B8C-83A1-F6EECF244321}">
                <p14:modId xmlns:p14="http://schemas.microsoft.com/office/powerpoint/2010/main" val="2313979072"/>
              </p:ext>
            </p:extLst>
          </p:nvPr>
        </p:nvGraphicFramePr>
        <p:xfrm>
          <a:off x="1568275" y="4748044"/>
          <a:ext cx="808182" cy="346364"/>
        </p:xfrm>
        <a:graphic>
          <a:graphicData uri="http://schemas.openxmlformats.org/presentationml/2006/ole">
            <mc:AlternateContent xmlns:mc="http://schemas.openxmlformats.org/markup-compatibility/2006">
              <mc:Choice xmlns:v="urn:schemas-microsoft-com:vml" Requires="v">
                <p:oleObj spid="_x0000_s23971" name="Equation" r:id="rId10" imgW="888840" imgH="380880" progId="Equation.DSMT4">
                  <p:embed/>
                </p:oleObj>
              </mc:Choice>
              <mc:Fallback>
                <p:oleObj name="Equation" r:id="rId10" imgW="888840" imgH="380880" progId="Equation.DSMT4">
                  <p:embed/>
                  <p:pic>
                    <p:nvPicPr>
                      <p:cNvPr id="3" name="Object 2"/>
                      <p:cNvPicPr/>
                      <p:nvPr/>
                    </p:nvPicPr>
                    <p:blipFill>
                      <a:blip r:embed="rId11"/>
                      <a:stretch>
                        <a:fillRect/>
                      </a:stretch>
                    </p:blipFill>
                    <p:spPr>
                      <a:xfrm>
                        <a:off x="1568275" y="4748044"/>
                        <a:ext cx="808182" cy="346364"/>
                      </a:xfrm>
                      <a:prstGeom prst="rect">
                        <a:avLst/>
                      </a:prstGeom>
                    </p:spPr>
                  </p:pic>
                </p:oleObj>
              </mc:Fallback>
            </mc:AlternateContent>
          </a:graphicData>
        </a:graphic>
      </p:graphicFrame>
      <p:sp>
        <p:nvSpPr>
          <p:cNvPr id="574" name="Content Placeholder 8"/>
          <p:cNvSpPr txBox="1">
            <a:spLocks noGrp="1"/>
          </p:cNvSpPr>
          <p:nvPr>
            <p:ph type="body" idx="7"/>
          </p:nvPr>
        </p:nvSpPr>
        <p:spPr>
          <a:xfrm>
            <a:off x="2463800" y="4748044"/>
            <a:ext cx="6222999" cy="399767"/>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2000" b="0" i="0" u="none" strike="noStrike" cap="none" dirty="0">
                <a:solidFill>
                  <a:srgbClr val="000000"/>
                </a:solidFill>
                <a:latin typeface="+mn-lt"/>
                <a:sym typeface="Arial"/>
              </a:rPr>
              <a:t>the test simply seeks to conclude </a:t>
            </a:r>
            <a:r>
              <a:rPr lang="en-US" sz="2000" b="0" i="0" u="none" strike="noStrike" cap="none" dirty="0" smtClean="0">
                <a:solidFill>
                  <a:srgbClr val="000000"/>
                </a:solidFill>
                <a:latin typeface="+mn-lt"/>
                <a:sym typeface="Arial"/>
              </a:rPr>
              <a:t>whether </a:t>
            </a:r>
            <a:r>
              <a:rPr lang="en-US" sz="2000" dirty="0">
                <a:solidFill>
                  <a:srgbClr val="000000"/>
                </a:solidFill>
                <a:latin typeface="+mn-lt"/>
              </a:rPr>
              <a:t>population</a:t>
            </a:r>
            <a:endParaRPr sz="2000" b="0" i="0" u="none" strike="noStrike" cap="none" dirty="0">
              <a:solidFill>
                <a:schemeClr val="dk1"/>
              </a:solidFill>
              <a:latin typeface="+mn-lt"/>
              <a:sym typeface="Arial"/>
            </a:endParaRPr>
          </a:p>
        </p:txBody>
      </p:sp>
      <p:sp>
        <p:nvSpPr>
          <p:cNvPr id="575" name="Content Placeholder 9"/>
          <p:cNvSpPr txBox="1">
            <a:spLocks noGrp="1"/>
          </p:cNvSpPr>
          <p:nvPr>
            <p:ph type="body" idx="8"/>
          </p:nvPr>
        </p:nvSpPr>
        <p:spPr>
          <a:xfrm>
            <a:off x="723035" y="5197151"/>
            <a:ext cx="6154843" cy="3381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smtClean="0">
                <a:solidFill>
                  <a:srgbClr val="000000"/>
                </a:solidFill>
                <a:latin typeface="+mn-lt"/>
                <a:ea typeface="Arial"/>
                <a:cs typeface="Arial"/>
                <a:sym typeface="Arial"/>
              </a:rPr>
              <a:t>parameter </a:t>
            </a:r>
            <a:r>
              <a:rPr lang="en-US" sz="2000" b="0" i="0" u="none" strike="noStrike" cap="none" dirty="0">
                <a:solidFill>
                  <a:srgbClr val="000000"/>
                </a:solidFill>
                <a:latin typeface="+mn-lt"/>
                <a:ea typeface="Arial"/>
                <a:cs typeface="Arial"/>
                <a:sym typeface="Arial"/>
              </a:rPr>
              <a:t>(1) is larger than population parameter (2).</a:t>
            </a:r>
            <a:endParaRPr sz="2000" b="0" i="0" u="none" strike="noStrike" cap="none" dirty="0">
              <a:solidFill>
                <a:srgbClr val="000000"/>
              </a:solidFill>
              <a:latin typeface="+mn-lt"/>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latin typeface="+mj-lt"/>
              </a:rPr>
              <a:t>Two-Sample Hypothesis Tests </a:t>
            </a:r>
            <a:r>
              <a:rPr lang="en-US" sz="2000" b="0" dirty="0">
                <a:latin typeface="+mj-lt"/>
              </a:rPr>
              <a:t>(3 of 3)</a:t>
            </a:r>
            <a:endParaRPr lang="en-US" dirty="0">
              <a:latin typeface="+mj-lt"/>
            </a:endParaRPr>
          </a:p>
        </p:txBody>
      </p:sp>
      <p:sp>
        <p:nvSpPr>
          <p:cNvPr id="15" name="Content Placeholder 14"/>
          <p:cNvSpPr>
            <a:spLocks noGrp="1"/>
          </p:cNvSpPr>
          <p:nvPr>
            <p:ph type="body" idx="1"/>
          </p:nvPr>
        </p:nvSpPr>
        <p:spPr>
          <a:xfrm>
            <a:off x="457200" y="1600201"/>
            <a:ext cx="8229600" cy="526773"/>
          </a:xfrm>
        </p:spPr>
        <p:txBody>
          <a:bodyPr/>
          <a:lstStyle/>
          <a:p>
            <a:pPr marL="256032" lvl="0" indent="-256032">
              <a:buSzPct val="100000"/>
            </a:pPr>
            <a:r>
              <a:rPr lang="en-US" sz="2000" dirty="0">
                <a:solidFill>
                  <a:srgbClr val="000000"/>
                </a:solidFill>
                <a:latin typeface="+mn-lt"/>
              </a:rPr>
              <a:t>Two-tailed test</a:t>
            </a:r>
          </a:p>
        </p:txBody>
      </p:sp>
      <p:sp>
        <p:nvSpPr>
          <p:cNvPr id="16" name="Content Placeholder 15"/>
          <p:cNvSpPr>
            <a:spLocks noGrp="1"/>
          </p:cNvSpPr>
          <p:nvPr>
            <p:ph type="body" idx="2"/>
          </p:nvPr>
        </p:nvSpPr>
        <p:spPr>
          <a:xfrm>
            <a:off x="457200" y="2262123"/>
            <a:ext cx="715617" cy="341929"/>
          </a:xfrm>
        </p:spPr>
        <p:txBody>
          <a:bodyPr/>
          <a:lstStyle/>
          <a:p>
            <a:pPr marL="740664" indent="-283464">
              <a:spcBef>
                <a:spcPts val="600"/>
              </a:spcBef>
              <a:buSzPct val="100000"/>
              <a:buFont typeface="Arial" panose="020B0604020202020204" pitchFamily="34" charset="0"/>
              <a:buChar char="–"/>
            </a:pPr>
            <a:r>
              <a:rPr lang="en-US" sz="2000" dirty="0">
                <a:solidFill>
                  <a:srgbClr val="000000"/>
                </a:solidFill>
                <a:latin typeface="+mn-lt"/>
              </a:rPr>
              <a:t> </a:t>
            </a:r>
            <a:endParaRPr lang="en-US" sz="2000" dirty="0">
              <a:latin typeface="+mn-lt"/>
            </a:endParaRPr>
          </a:p>
        </p:txBody>
      </p:sp>
      <p:graphicFrame>
        <p:nvGraphicFramePr>
          <p:cNvPr id="29" name="Object 28" descr="H sub 0, population parameter 1 minus population parameter 2 = D sub 0"/>
          <p:cNvGraphicFramePr>
            <a:graphicFrameLocks noChangeAspect="1"/>
          </p:cNvGraphicFramePr>
          <p:nvPr>
            <p:extLst>
              <p:ext uri="{D42A27DB-BD31-4B8C-83A1-F6EECF244321}">
                <p14:modId xmlns:p14="http://schemas.microsoft.com/office/powerpoint/2010/main" val="179061949"/>
              </p:ext>
            </p:extLst>
          </p:nvPr>
        </p:nvGraphicFramePr>
        <p:xfrm>
          <a:off x="1312691" y="2363814"/>
          <a:ext cx="6570414" cy="314876"/>
        </p:xfrm>
        <a:graphic>
          <a:graphicData uri="http://schemas.openxmlformats.org/presentationml/2006/ole">
            <mc:AlternateContent xmlns:mc="http://schemas.openxmlformats.org/markup-compatibility/2006">
              <mc:Choice xmlns:v="urn:schemas-microsoft-com:vml" Requires="v">
                <p:oleObj spid="_x0000_s48149" name="Equation" r:id="rId3" imgW="7949880" imgH="380880" progId="Equation.DSMT4">
                  <p:embed/>
                </p:oleObj>
              </mc:Choice>
              <mc:Fallback>
                <p:oleObj name="Equation" r:id="rId3" imgW="7949880" imgH="380880" progId="Equation.DSMT4">
                  <p:embed/>
                  <p:pic>
                    <p:nvPicPr>
                      <p:cNvPr id="19" name="Object 18" descr="H sub 0, population parameter 1 minus population parameter 2 = D sub 0"/>
                      <p:cNvPicPr/>
                      <p:nvPr/>
                    </p:nvPicPr>
                    <p:blipFill>
                      <a:blip r:embed="rId4"/>
                      <a:stretch>
                        <a:fillRect/>
                      </a:stretch>
                    </p:blipFill>
                    <p:spPr>
                      <a:xfrm>
                        <a:off x="1312691" y="2363814"/>
                        <a:ext cx="6570414" cy="314876"/>
                      </a:xfrm>
                      <a:prstGeom prst="rect">
                        <a:avLst/>
                      </a:prstGeom>
                    </p:spPr>
                  </p:pic>
                </p:oleObj>
              </mc:Fallback>
            </mc:AlternateContent>
          </a:graphicData>
        </a:graphic>
      </p:graphicFrame>
      <p:sp>
        <p:nvSpPr>
          <p:cNvPr id="17" name="Content Placeholder 16"/>
          <p:cNvSpPr>
            <a:spLocks noGrp="1"/>
          </p:cNvSpPr>
          <p:nvPr>
            <p:ph type="body" idx="3"/>
          </p:nvPr>
        </p:nvSpPr>
        <p:spPr>
          <a:xfrm>
            <a:off x="457200" y="2739201"/>
            <a:ext cx="715617" cy="304800"/>
          </a:xfrm>
        </p:spPr>
        <p:txBody>
          <a:bodyPr/>
          <a:lstStyle/>
          <a:p>
            <a:pPr marL="740664" indent="-283464">
              <a:spcBef>
                <a:spcPts val="600"/>
              </a:spcBef>
              <a:buSzPct val="100000"/>
              <a:buFont typeface="Arial" panose="020B0604020202020204" pitchFamily="34" charset="0"/>
              <a:buChar char="–"/>
            </a:pPr>
            <a:r>
              <a:rPr lang="en-US" sz="2000" dirty="0" smtClean="0">
                <a:latin typeface="+mn-lt"/>
              </a:rPr>
              <a:t>  </a:t>
            </a:r>
            <a:endParaRPr lang="en-US" sz="2000" dirty="0">
              <a:latin typeface="+mn-lt"/>
            </a:endParaRPr>
          </a:p>
        </p:txBody>
      </p:sp>
      <p:graphicFrame>
        <p:nvGraphicFramePr>
          <p:cNvPr id="30" name="Object 29" descr="H sub 1, population parameter 1 minus population parameter 2 does not equal D sub 0"/>
          <p:cNvGraphicFramePr>
            <a:graphicFrameLocks noChangeAspect="1"/>
          </p:cNvGraphicFramePr>
          <p:nvPr>
            <p:extLst>
              <p:ext uri="{D42A27DB-BD31-4B8C-83A1-F6EECF244321}">
                <p14:modId xmlns:p14="http://schemas.microsoft.com/office/powerpoint/2010/main" val="1975448634"/>
              </p:ext>
            </p:extLst>
          </p:nvPr>
        </p:nvGraphicFramePr>
        <p:xfrm>
          <a:off x="1312691" y="2846205"/>
          <a:ext cx="6559550" cy="314325"/>
        </p:xfrm>
        <a:graphic>
          <a:graphicData uri="http://schemas.openxmlformats.org/presentationml/2006/ole">
            <mc:AlternateContent xmlns:mc="http://schemas.openxmlformats.org/markup-compatibility/2006">
              <mc:Choice xmlns:v="urn:schemas-microsoft-com:vml" Requires="v">
                <p:oleObj spid="_x0000_s48150" name="Equation" r:id="rId5" imgW="7937280" imgH="380880" progId="Equation.DSMT4">
                  <p:embed/>
                </p:oleObj>
              </mc:Choice>
              <mc:Fallback>
                <p:oleObj name="Equation" r:id="rId5" imgW="7937280" imgH="380880" progId="Equation.DSMT4">
                  <p:embed/>
                  <p:pic>
                    <p:nvPicPr>
                      <p:cNvPr id="20" name="Object 19" descr="H sub 1, population parameter 1 minus population parameter 2 does not equal D sub 0"/>
                      <p:cNvPicPr/>
                      <p:nvPr/>
                    </p:nvPicPr>
                    <p:blipFill>
                      <a:blip r:embed="rId6"/>
                      <a:stretch>
                        <a:fillRect/>
                      </a:stretch>
                    </p:blipFill>
                    <p:spPr>
                      <a:xfrm>
                        <a:off x="1312691" y="2846205"/>
                        <a:ext cx="6559550" cy="314325"/>
                      </a:xfrm>
                      <a:prstGeom prst="rect">
                        <a:avLst/>
                      </a:prstGeom>
                    </p:spPr>
                  </p:pic>
                </p:oleObj>
              </mc:Fallback>
            </mc:AlternateContent>
          </a:graphicData>
        </a:graphic>
      </p:graphicFrame>
      <p:sp>
        <p:nvSpPr>
          <p:cNvPr id="18" name="Content Placeholder 17"/>
          <p:cNvSpPr>
            <a:spLocks noGrp="1"/>
          </p:cNvSpPr>
          <p:nvPr>
            <p:ph type="body" idx="4"/>
          </p:nvPr>
        </p:nvSpPr>
        <p:spPr>
          <a:xfrm>
            <a:off x="457200" y="3261211"/>
            <a:ext cx="8229600" cy="508459"/>
          </a:xfrm>
        </p:spPr>
        <p:txBody>
          <a:bodyPr/>
          <a:lstStyle/>
          <a:p>
            <a:pPr marL="255588" lvl="0" indent="-255588">
              <a:buSzPct val="100000"/>
            </a:pPr>
            <a:r>
              <a:rPr lang="en-US" sz="2000" dirty="0">
                <a:solidFill>
                  <a:srgbClr val="000000"/>
                </a:solidFill>
                <a:latin typeface="+mn-lt"/>
              </a:rPr>
              <a:t>This test seeks evidence that the difference between the population</a:t>
            </a:r>
          </a:p>
        </p:txBody>
      </p:sp>
      <p:sp>
        <p:nvSpPr>
          <p:cNvPr id="19" name="Content Placeholder 18"/>
          <p:cNvSpPr>
            <a:spLocks noGrp="1"/>
          </p:cNvSpPr>
          <p:nvPr>
            <p:ph type="body" idx="5"/>
          </p:nvPr>
        </p:nvSpPr>
        <p:spPr>
          <a:xfrm>
            <a:off x="755373" y="3873438"/>
            <a:ext cx="2564296" cy="304800"/>
          </a:xfrm>
        </p:spPr>
        <p:txBody>
          <a:bodyPr/>
          <a:lstStyle/>
          <a:p>
            <a:pPr marL="0" lvl="0" indent="0">
              <a:spcBef>
                <a:spcPts val="0"/>
              </a:spcBef>
              <a:buSzPts val="2400"/>
              <a:buNone/>
            </a:pPr>
            <a:r>
              <a:rPr lang="en-US" sz="2000" dirty="0">
                <a:solidFill>
                  <a:srgbClr val="000000"/>
                </a:solidFill>
                <a:latin typeface="+mn-lt"/>
              </a:rPr>
              <a:t>parameters is equal to</a:t>
            </a:r>
          </a:p>
        </p:txBody>
      </p:sp>
      <p:graphicFrame>
        <p:nvGraphicFramePr>
          <p:cNvPr id="31" name="Object 30" descr="D sub 0."/>
          <p:cNvGraphicFramePr>
            <a:graphicFrameLocks noChangeAspect="1"/>
          </p:cNvGraphicFramePr>
          <p:nvPr>
            <p:extLst>
              <p:ext uri="{D42A27DB-BD31-4B8C-83A1-F6EECF244321}">
                <p14:modId xmlns:p14="http://schemas.microsoft.com/office/powerpoint/2010/main" val="1293794120"/>
              </p:ext>
            </p:extLst>
          </p:nvPr>
        </p:nvGraphicFramePr>
        <p:xfrm>
          <a:off x="3495184" y="3894634"/>
          <a:ext cx="346364" cy="314876"/>
        </p:xfrm>
        <a:graphic>
          <a:graphicData uri="http://schemas.openxmlformats.org/presentationml/2006/ole">
            <mc:AlternateContent xmlns:mc="http://schemas.openxmlformats.org/markup-compatibility/2006">
              <mc:Choice xmlns:v="urn:schemas-microsoft-com:vml" Requires="v">
                <p:oleObj spid="_x0000_s48151" name="Equation" r:id="rId7" imgW="419040" imgH="380880" progId="Equation.DSMT4">
                  <p:embed/>
                </p:oleObj>
              </mc:Choice>
              <mc:Fallback>
                <p:oleObj name="Equation" r:id="rId7" imgW="419040" imgH="380880" progId="Equation.DSMT4">
                  <p:embed/>
                  <p:pic>
                    <p:nvPicPr>
                      <p:cNvPr id="21" name="Object 20" descr="D sub 0."/>
                      <p:cNvPicPr/>
                      <p:nvPr/>
                    </p:nvPicPr>
                    <p:blipFill>
                      <a:blip r:embed="rId8"/>
                      <a:stretch>
                        <a:fillRect/>
                      </a:stretch>
                    </p:blipFill>
                    <p:spPr>
                      <a:xfrm>
                        <a:off x="3495184" y="3894634"/>
                        <a:ext cx="346364" cy="314876"/>
                      </a:xfrm>
                      <a:prstGeom prst="rect">
                        <a:avLst/>
                      </a:prstGeom>
                    </p:spPr>
                  </p:pic>
                </p:oleObj>
              </mc:Fallback>
            </mc:AlternateContent>
          </a:graphicData>
        </a:graphic>
      </p:graphicFrame>
      <p:sp>
        <p:nvSpPr>
          <p:cNvPr id="20" name="Content Placeholder 19"/>
          <p:cNvSpPr>
            <a:spLocks noGrp="1"/>
          </p:cNvSpPr>
          <p:nvPr>
            <p:ph type="body" idx="6"/>
          </p:nvPr>
        </p:nvSpPr>
        <p:spPr>
          <a:xfrm>
            <a:off x="457200" y="4294767"/>
            <a:ext cx="1023730" cy="489728"/>
          </a:xfrm>
        </p:spPr>
        <p:txBody>
          <a:bodyPr/>
          <a:lstStyle/>
          <a:p>
            <a:pPr marL="256032" lvl="0" indent="-256032">
              <a:buSzPct val="100000"/>
            </a:pPr>
            <a:r>
              <a:rPr lang="en-US" sz="2000" dirty="0">
                <a:solidFill>
                  <a:srgbClr val="000000"/>
                </a:solidFill>
                <a:latin typeface="+mn-lt"/>
              </a:rPr>
              <a:t>When</a:t>
            </a:r>
          </a:p>
        </p:txBody>
      </p:sp>
      <p:graphicFrame>
        <p:nvGraphicFramePr>
          <p:cNvPr id="33" name="Object 32" descr="D sub 0 = 0,"/>
          <p:cNvGraphicFramePr>
            <a:graphicFrameLocks noChangeAspect="1"/>
          </p:cNvGraphicFramePr>
          <p:nvPr>
            <p:extLst>
              <p:ext uri="{D42A27DB-BD31-4B8C-83A1-F6EECF244321}">
                <p14:modId xmlns:p14="http://schemas.microsoft.com/office/powerpoint/2010/main" val="4286131172"/>
              </p:ext>
            </p:extLst>
          </p:nvPr>
        </p:nvGraphicFramePr>
        <p:xfrm>
          <a:off x="1600198" y="4509375"/>
          <a:ext cx="734711" cy="314876"/>
        </p:xfrm>
        <a:graphic>
          <a:graphicData uri="http://schemas.openxmlformats.org/presentationml/2006/ole">
            <mc:AlternateContent xmlns:mc="http://schemas.openxmlformats.org/markup-compatibility/2006">
              <mc:Choice xmlns:v="urn:schemas-microsoft-com:vml" Requires="v">
                <p:oleObj spid="_x0000_s48152" name="Equation" r:id="rId9" imgW="888840" imgH="380880" progId="Equation.DSMT4">
                  <p:embed/>
                </p:oleObj>
              </mc:Choice>
              <mc:Fallback>
                <p:oleObj name="Equation" r:id="rId9" imgW="888840" imgH="380880" progId="Equation.DSMT4">
                  <p:embed/>
                  <p:pic>
                    <p:nvPicPr>
                      <p:cNvPr id="22" name="Object 21" descr="D sub 0 = 0,"/>
                      <p:cNvPicPr/>
                      <p:nvPr/>
                    </p:nvPicPr>
                    <p:blipFill>
                      <a:blip r:embed="rId10"/>
                      <a:stretch>
                        <a:fillRect/>
                      </a:stretch>
                    </p:blipFill>
                    <p:spPr>
                      <a:xfrm>
                        <a:off x="1600198" y="4509375"/>
                        <a:ext cx="734711" cy="314876"/>
                      </a:xfrm>
                      <a:prstGeom prst="rect">
                        <a:avLst/>
                      </a:prstGeom>
                    </p:spPr>
                  </p:pic>
                </p:oleObj>
              </mc:Fallback>
            </mc:AlternateContent>
          </a:graphicData>
        </a:graphic>
      </p:graphicFrame>
      <p:sp>
        <p:nvSpPr>
          <p:cNvPr id="21" name="Content Placeholder 20"/>
          <p:cNvSpPr>
            <a:spLocks noGrp="1"/>
          </p:cNvSpPr>
          <p:nvPr>
            <p:ph type="body" idx="7"/>
          </p:nvPr>
        </p:nvSpPr>
        <p:spPr>
          <a:xfrm>
            <a:off x="2454965" y="4479695"/>
            <a:ext cx="6231835" cy="304800"/>
          </a:xfrm>
        </p:spPr>
        <p:txBody>
          <a:bodyPr/>
          <a:lstStyle/>
          <a:p>
            <a:pPr marL="0" lvl="0" indent="0">
              <a:spcBef>
                <a:spcPts val="0"/>
              </a:spcBef>
              <a:buSzPts val="2400"/>
              <a:buNone/>
            </a:pPr>
            <a:r>
              <a:rPr lang="en-US" sz="2000" dirty="0">
                <a:solidFill>
                  <a:srgbClr val="000000"/>
                </a:solidFill>
                <a:latin typeface="+mn-lt"/>
              </a:rPr>
              <a:t>we are seeking evidence that population parameter (1)</a:t>
            </a:r>
          </a:p>
        </p:txBody>
      </p:sp>
      <p:sp>
        <p:nvSpPr>
          <p:cNvPr id="22" name="Content Placeholder 21"/>
          <p:cNvSpPr>
            <a:spLocks noGrp="1"/>
          </p:cNvSpPr>
          <p:nvPr>
            <p:ph type="body" idx="8"/>
          </p:nvPr>
        </p:nvSpPr>
        <p:spPr>
          <a:xfrm>
            <a:off x="755373" y="4888263"/>
            <a:ext cx="4253948" cy="304800"/>
          </a:xfrm>
        </p:spPr>
        <p:txBody>
          <a:bodyPr/>
          <a:lstStyle/>
          <a:p>
            <a:pPr marL="0" lvl="1" indent="0">
              <a:spcBef>
                <a:spcPts val="0"/>
              </a:spcBef>
              <a:buSzPts val="1632"/>
              <a:buNone/>
            </a:pPr>
            <a:r>
              <a:rPr lang="en-US" sz="2000" dirty="0">
                <a:solidFill>
                  <a:srgbClr val="000000"/>
                </a:solidFill>
                <a:latin typeface="+mn-lt"/>
              </a:rPr>
              <a:t>differs from population parameter (2).</a:t>
            </a:r>
          </a:p>
        </p:txBody>
      </p:sp>
      <p:sp>
        <p:nvSpPr>
          <p:cNvPr id="23" name="Content Placeholder 22"/>
          <p:cNvSpPr>
            <a:spLocks noGrp="1"/>
          </p:cNvSpPr>
          <p:nvPr>
            <p:ph type="body" idx="9"/>
          </p:nvPr>
        </p:nvSpPr>
        <p:spPr>
          <a:xfrm>
            <a:off x="457200" y="5329992"/>
            <a:ext cx="3140765" cy="408568"/>
          </a:xfrm>
        </p:spPr>
        <p:txBody>
          <a:bodyPr/>
          <a:lstStyle/>
          <a:p>
            <a:pPr marL="740664" lvl="0" indent="-283464">
              <a:spcBef>
                <a:spcPts val="600"/>
              </a:spcBef>
              <a:buSzPts val="2000"/>
              <a:buFont typeface="Arial"/>
              <a:buChar char="–"/>
            </a:pPr>
            <a:r>
              <a:rPr lang="en-US" sz="2000" dirty="0">
                <a:solidFill>
                  <a:srgbClr val="000000"/>
                </a:solidFill>
                <a:latin typeface="+mn-lt"/>
              </a:rPr>
              <a:t>In most applications,</a:t>
            </a:r>
            <a:endParaRPr lang="en-US" dirty="0">
              <a:solidFill>
                <a:srgbClr val="000000"/>
              </a:solidFill>
              <a:latin typeface="+mn-lt"/>
            </a:endParaRPr>
          </a:p>
        </p:txBody>
      </p:sp>
      <p:graphicFrame>
        <p:nvGraphicFramePr>
          <p:cNvPr id="34" name="Object 33" descr="D sub 0 = 0,"/>
          <p:cNvGraphicFramePr>
            <a:graphicFrameLocks noChangeAspect="1"/>
          </p:cNvGraphicFramePr>
          <p:nvPr>
            <p:extLst>
              <p:ext uri="{D42A27DB-BD31-4B8C-83A1-F6EECF244321}">
                <p14:modId xmlns:p14="http://schemas.microsoft.com/office/powerpoint/2010/main" val="302170392"/>
              </p:ext>
            </p:extLst>
          </p:nvPr>
        </p:nvGraphicFramePr>
        <p:xfrm>
          <a:off x="3697356" y="5433623"/>
          <a:ext cx="734711" cy="314876"/>
        </p:xfrm>
        <a:graphic>
          <a:graphicData uri="http://schemas.openxmlformats.org/presentationml/2006/ole">
            <mc:AlternateContent xmlns:mc="http://schemas.openxmlformats.org/markup-compatibility/2006">
              <mc:Choice xmlns:v="urn:schemas-microsoft-com:vml" Requires="v">
                <p:oleObj spid="_x0000_s48153" name="Equation" r:id="rId11" imgW="888840" imgH="380880" progId="Equation.DSMT4">
                  <p:embed/>
                </p:oleObj>
              </mc:Choice>
              <mc:Fallback>
                <p:oleObj name="Equation" r:id="rId11" imgW="888840" imgH="380880" progId="Equation.DSMT4">
                  <p:embed/>
                  <p:pic>
                    <p:nvPicPr>
                      <p:cNvPr id="23" name="Object 22" descr="D sub 0 = 0,"/>
                      <p:cNvPicPr/>
                      <p:nvPr/>
                    </p:nvPicPr>
                    <p:blipFill>
                      <a:blip r:embed="rId10"/>
                      <a:stretch>
                        <a:fillRect/>
                      </a:stretch>
                    </p:blipFill>
                    <p:spPr>
                      <a:xfrm>
                        <a:off x="3697356" y="5433623"/>
                        <a:ext cx="734711" cy="314876"/>
                      </a:xfrm>
                      <a:prstGeom prst="rect">
                        <a:avLst/>
                      </a:prstGeom>
                    </p:spPr>
                  </p:pic>
                </p:oleObj>
              </mc:Fallback>
            </mc:AlternateContent>
          </a:graphicData>
        </a:graphic>
      </p:graphicFrame>
      <p:sp>
        <p:nvSpPr>
          <p:cNvPr id="24" name="Content Placeholder 23"/>
          <p:cNvSpPr>
            <a:spLocks noGrp="1"/>
          </p:cNvSpPr>
          <p:nvPr>
            <p:ph type="body" idx="13"/>
          </p:nvPr>
        </p:nvSpPr>
        <p:spPr>
          <a:xfrm>
            <a:off x="4582527" y="5399274"/>
            <a:ext cx="3309730" cy="304800"/>
          </a:xfrm>
        </p:spPr>
        <p:txBody>
          <a:bodyPr/>
          <a:lstStyle/>
          <a:p>
            <a:pPr marL="0" lvl="0" indent="0">
              <a:spcBef>
                <a:spcPts val="0"/>
              </a:spcBef>
              <a:buSzPts val="2000"/>
              <a:buNone/>
            </a:pPr>
            <a:r>
              <a:rPr lang="en-US" sz="2000" dirty="0">
                <a:solidFill>
                  <a:srgbClr val="000000"/>
                </a:solidFill>
                <a:latin typeface="+mn-lt"/>
              </a:rPr>
              <a:t>and we are simply seeking to</a:t>
            </a:r>
            <a:endParaRPr lang="en-US" dirty="0">
              <a:solidFill>
                <a:srgbClr val="000000"/>
              </a:solidFill>
              <a:latin typeface="+mn-lt"/>
            </a:endParaRPr>
          </a:p>
        </p:txBody>
      </p:sp>
      <p:sp>
        <p:nvSpPr>
          <p:cNvPr id="25" name="Content Placeholder 24"/>
          <p:cNvSpPr>
            <a:spLocks noGrp="1"/>
          </p:cNvSpPr>
          <p:nvPr>
            <p:ph type="body" idx="14"/>
          </p:nvPr>
        </p:nvSpPr>
        <p:spPr>
          <a:xfrm>
            <a:off x="1172817" y="5836659"/>
            <a:ext cx="4125327" cy="304800"/>
          </a:xfrm>
        </p:spPr>
        <p:txBody>
          <a:bodyPr/>
          <a:lstStyle/>
          <a:p>
            <a:pPr marL="0" lvl="0" indent="0">
              <a:spcBef>
                <a:spcPts val="0"/>
              </a:spcBef>
              <a:buSzPts val="2000"/>
              <a:buNone/>
            </a:pPr>
            <a:r>
              <a:rPr lang="en-US" sz="2000" dirty="0">
                <a:solidFill>
                  <a:srgbClr val="000000"/>
                </a:solidFill>
                <a:latin typeface="+mn-lt"/>
              </a:rPr>
              <a:t>compare the population parameters.</a:t>
            </a:r>
            <a:endParaRPr lang="en-US" dirty="0">
              <a:solidFill>
                <a:srgbClr val="000000"/>
              </a:solidFill>
              <a:latin typeface="+mn-lt"/>
            </a:endParaRPr>
          </a:p>
        </p:txBody>
      </p:sp>
    </p:spTree>
    <p:extLst>
      <p:ext uri="{BB962C8B-B14F-4D97-AF65-F5344CB8AC3E}">
        <p14:creationId xmlns:p14="http://schemas.microsoft.com/office/powerpoint/2010/main" val="1327171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Analysis Toolpak Procedures for Two-Sample Hypothesis Tests</a:t>
            </a:r>
            <a:endParaRPr sz="3600" b="1" i="0" u="none" strike="noStrike" cap="none" dirty="0">
              <a:solidFill>
                <a:srgbClr val="007FA3"/>
              </a:solidFill>
              <a:latin typeface="+mj-lt"/>
              <a:ea typeface="Arial"/>
              <a:cs typeface="Arial"/>
              <a:sym typeface="Arial"/>
            </a:endParaRPr>
          </a:p>
        </p:txBody>
      </p:sp>
      <p:pic>
        <p:nvPicPr>
          <p:cNvPr id="40" name="Picture 39" descr="A table has 6 rows and 2 columns. The column headings from left to right are as follows. Type of test, Excel procedure. The row entries are as follows. Row 1. Two sample test for means sigma squared known, Excel z test two sample for means. Row 2. Two sample test for means sigma squared unknown assumed unequal, Excel t test two sample assuming unequal variances. Row 3. Two sample test for means sigma squared unknown assumed equal, Excel t test two sample assuming equal variances. Row 4. Paired two sample test for means, Excel t test paired two sample for means. Row 5. Two sample test for equality of variances, Excel F test Two sample for variances."/>
          <p:cNvPicPr>
            <a:picLocks noChangeAspect="1"/>
          </p:cNvPicPr>
          <p:nvPr/>
        </p:nvPicPr>
        <p:blipFill>
          <a:blip r:embed="rId3"/>
          <a:stretch>
            <a:fillRect/>
          </a:stretch>
        </p:blipFill>
        <p:spPr>
          <a:xfrm>
            <a:off x="817092" y="2196833"/>
            <a:ext cx="7509815" cy="31203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Two-Sample Tests for Difference in Means</a:t>
            </a:r>
            <a:endParaRPr sz="3600" b="1" i="0" u="none" strike="noStrike" cap="none" dirty="0">
              <a:solidFill>
                <a:srgbClr val="007FA3"/>
              </a:solidFill>
              <a:latin typeface="+mj-lt"/>
              <a:ea typeface="Arial"/>
              <a:cs typeface="Arial"/>
              <a:sym typeface="Arial"/>
            </a:endParaRPr>
          </a:p>
        </p:txBody>
      </p:sp>
      <p:sp>
        <p:nvSpPr>
          <p:cNvPr id="608" name="Content Placeholder 2"/>
          <p:cNvSpPr txBox="1">
            <a:spLocks noGrp="1"/>
          </p:cNvSpPr>
          <p:nvPr>
            <p:ph type="body" idx="1"/>
          </p:nvPr>
        </p:nvSpPr>
        <p:spPr>
          <a:xfrm>
            <a:off x="457199" y="1600200"/>
            <a:ext cx="5287617" cy="755373"/>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sym typeface="Arial"/>
              </a:rPr>
              <a:t>Forms of the hypothesis test:</a:t>
            </a:r>
            <a:endParaRPr dirty="0">
              <a:latin typeface="+mn-lt"/>
            </a:endParaRPr>
          </a:p>
        </p:txBody>
      </p:sp>
      <p:graphicFrame>
        <p:nvGraphicFramePr>
          <p:cNvPr id="2" name="Object 1" descr="H sub 0, mu sub 1 minus mu sub 2 left brace greater than or equal to, less than or equal to, or = right brace 0."/>
          <p:cNvGraphicFramePr>
            <a:graphicFrameLocks noChangeAspect="1"/>
          </p:cNvGraphicFramePr>
          <p:nvPr>
            <p:extLst>
              <p:ext uri="{D42A27DB-BD31-4B8C-83A1-F6EECF244321}">
                <p14:modId xmlns:p14="http://schemas.microsoft.com/office/powerpoint/2010/main" val="1874266084"/>
              </p:ext>
            </p:extLst>
          </p:nvPr>
        </p:nvGraphicFramePr>
        <p:xfrm>
          <a:off x="1654885" y="2842881"/>
          <a:ext cx="3457575" cy="461010"/>
        </p:xfrm>
        <a:graphic>
          <a:graphicData uri="http://schemas.openxmlformats.org/presentationml/2006/ole">
            <mc:AlternateContent xmlns:mc="http://schemas.openxmlformats.org/markup-compatibility/2006">
              <mc:Choice xmlns:v="urn:schemas-microsoft-com:vml" Requires="v">
                <p:oleObj spid="_x0000_s25806" name="Equation" r:id="rId4" imgW="2857320" imgH="380880" progId="Equation.DSMT4">
                  <p:embed/>
                </p:oleObj>
              </mc:Choice>
              <mc:Fallback>
                <p:oleObj name="Equation" r:id="rId4" imgW="2857320" imgH="380880" progId="Equation.DSMT4">
                  <p:embed/>
                  <p:pic>
                    <p:nvPicPr>
                      <p:cNvPr id="0" name=""/>
                      <p:cNvPicPr/>
                      <p:nvPr/>
                    </p:nvPicPr>
                    <p:blipFill>
                      <a:blip r:embed="rId5"/>
                      <a:stretch>
                        <a:fillRect/>
                      </a:stretch>
                    </p:blipFill>
                    <p:spPr>
                      <a:xfrm>
                        <a:off x="1654885" y="2842881"/>
                        <a:ext cx="3457575" cy="461010"/>
                      </a:xfrm>
                      <a:prstGeom prst="rect">
                        <a:avLst/>
                      </a:prstGeom>
                    </p:spPr>
                  </p:pic>
                </p:oleObj>
              </mc:Fallback>
            </mc:AlternateContent>
          </a:graphicData>
        </a:graphic>
      </p:graphicFrame>
      <p:graphicFrame>
        <p:nvGraphicFramePr>
          <p:cNvPr id="3" name="Object 2" descr="H sub 1, mu sub 1 minus mu sub 2 left brace less than, greater than, or does not equal brace 0. Both the equations are labeled, 7.4."/>
          <p:cNvGraphicFramePr>
            <a:graphicFrameLocks noChangeAspect="1"/>
          </p:cNvGraphicFramePr>
          <p:nvPr>
            <p:extLst>
              <p:ext uri="{D42A27DB-BD31-4B8C-83A1-F6EECF244321}">
                <p14:modId xmlns:p14="http://schemas.microsoft.com/office/powerpoint/2010/main" val="2352937001"/>
              </p:ext>
            </p:extLst>
          </p:nvPr>
        </p:nvGraphicFramePr>
        <p:xfrm>
          <a:off x="1654885" y="3428937"/>
          <a:ext cx="6116066" cy="522478"/>
        </p:xfrm>
        <a:graphic>
          <a:graphicData uri="http://schemas.openxmlformats.org/presentationml/2006/ole">
            <mc:AlternateContent xmlns:mc="http://schemas.openxmlformats.org/markup-compatibility/2006">
              <mc:Choice xmlns:v="urn:schemas-microsoft-com:vml" Requires="v">
                <p:oleObj spid="_x0000_s25807" name="Equation" r:id="rId6" imgW="5054400" imgH="431640" progId="Equation.DSMT4">
                  <p:embed/>
                </p:oleObj>
              </mc:Choice>
              <mc:Fallback>
                <p:oleObj name="Equation" r:id="rId6" imgW="5054400" imgH="431640" progId="Equation.DSMT4">
                  <p:embed/>
                  <p:pic>
                    <p:nvPicPr>
                      <p:cNvPr id="0" name=""/>
                      <p:cNvPicPr/>
                      <p:nvPr/>
                    </p:nvPicPr>
                    <p:blipFill>
                      <a:blip r:embed="rId7"/>
                      <a:stretch>
                        <a:fillRect/>
                      </a:stretch>
                    </p:blipFill>
                    <p:spPr>
                      <a:xfrm>
                        <a:off x="1654885" y="3428937"/>
                        <a:ext cx="6116066" cy="522478"/>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7.9: Comparing Supplier Performance</a:t>
            </a:r>
            <a:endParaRPr sz="3600" b="1" i="0" u="none" strike="noStrike" cap="none" dirty="0">
              <a:solidFill>
                <a:srgbClr val="007FA3"/>
              </a:solidFill>
              <a:latin typeface="+mj-lt"/>
              <a:ea typeface="Arial"/>
              <a:cs typeface="Arial"/>
              <a:sym typeface="Arial"/>
            </a:endParaRPr>
          </a:p>
        </p:txBody>
      </p:sp>
      <p:sp>
        <p:nvSpPr>
          <p:cNvPr id="615" name="Content Placeholder 2"/>
          <p:cNvSpPr txBox="1">
            <a:spLocks noGrp="1"/>
          </p:cNvSpPr>
          <p:nvPr>
            <p:ph type="body" idx="1"/>
          </p:nvPr>
        </p:nvSpPr>
        <p:spPr>
          <a:xfrm>
            <a:off x="457200" y="1600201"/>
            <a:ext cx="3962400" cy="56652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Purchase Orders database</a:t>
            </a:r>
            <a:endParaRPr dirty="0">
              <a:latin typeface="+mn-lt"/>
            </a:endParaRPr>
          </a:p>
        </p:txBody>
      </p:sp>
      <p:pic>
        <p:nvPicPr>
          <p:cNvPr id="2" name="Picture 1" descr="A spreadsheet has a table titled, purchase orders. The table has 11 columns and 7 rows. The column headings from left to right are as follows. Supplier, order number, item number, item description, item cost, quantity, cost per order, A per P terms in months, order date, arrival date, lead time. The row entries are as follows. Row 1. Hulkey Fasteners, A u g 11001, 1122, Airframe fasteners, $4.25, 19,500, $82,875.00, 30, August 5 2011, August 13 2011, 8. Row 2. Alum Sheeting, A u g 11002, 1243, Airframe fasteners, $4.25, 10,000, $42,500.00, 30, August 8 2011, August 14 2011, 6. Row 3. Fast Tie Aerospace, A u g 11003, 5462, Shielded cable per feet, $1.05, 23,000, $24,150.00, 30, August 10 2011, August 15 2011, 5. Row 4. Fast Tie Aerospace, A u g 11004, 5462, Shielded cable per feet, $1.05, 21,500, $22,575.00, 30, August 15 2011, August 22 2011 7. Row 5. Steel pin incorporated, A u g 11005, 5319, Shielded cable per feet, $1.10, 17,500, $19,250.00, 30, August 20 2011, August 31 2011, 11. Row 6. Fast Tie Aerospace, A u g 11006, 5462, Shielded cable per feet, $1.05, 22,500, $23,625.00, 30, August 20 2011, August 26 2011, 6. Row 7. Steel pin incorporated, A u g 11007, 4312, Bolt nut package, $3.75, 4,250, $15,937.50, 30, August 25 2011, August 01 2011, 7. "/>
          <p:cNvPicPr>
            <a:picLocks noChangeAspect="1"/>
          </p:cNvPicPr>
          <p:nvPr/>
        </p:nvPicPr>
        <p:blipFill>
          <a:blip r:embed="rId4"/>
          <a:stretch>
            <a:fillRect/>
          </a:stretch>
        </p:blipFill>
        <p:spPr>
          <a:xfrm>
            <a:off x="900227" y="2268151"/>
            <a:ext cx="7343545" cy="1247017"/>
          </a:xfrm>
          <a:prstGeom prst="rect">
            <a:avLst/>
          </a:prstGeom>
        </p:spPr>
      </p:pic>
      <p:sp>
        <p:nvSpPr>
          <p:cNvPr id="617" name="Content Placeholder 3"/>
          <p:cNvSpPr txBox="1">
            <a:spLocks noGrp="1"/>
          </p:cNvSpPr>
          <p:nvPr>
            <p:ph type="body" idx="2"/>
          </p:nvPr>
        </p:nvSpPr>
        <p:spPr>
          <a:xfrm>
            <a:off x="457200" y="3616589"/>
            <a:ext cx="7156174" cy="577724"/>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Determine if the mean lead time for Alum Sheeting</a:t>
            </a:r>
            <a:endParaRPr sz="2400" b="0" i="0" u="none" strike="noStrike" cap="none" dirty="0">
              <a:solidFill>
                <a:srgbClr val="000000"/>
              </a:solidFill>
              <a:latin typeface="+mn-lt"/>
              <a:ea typeface="Arial"/>
              <a:cs typeface="Arial"/>
              <a:sym typeface="Arial"/>
            </a:endParaRPr>
          </a:p>
        </p:txBody>
      </p:sp>
      <p:graphicFrame>
        <p:nvGraphicFramePr>
          <p:cNvPr id="3" name="Object 2" descr="left parenthesis mu sub 1 right parenthesis"/>
          <p:cNvGraphicFramePr>
            <a:graphicFrameLocks noChangeAspect="1"/>
          </p:cNvGraphicFramePr>
          <p:nvPr>
            <p:extLst>
              <p:ext uri="{D42A27DB-BD31-4B8C-83A1-F6EECF244321}">
                <p14:modId xmlns:p14="http://schemas.microsoft.com/office/powerpoint/2010/main" val="1814484980"/>
              </p:ext>
            </p:extLst>
          </p:nvPr>
        </p:nvGraphicFramePr>
        <p:xfrm>
          <a:off x="7698611" y="3787430"/>
          <a:ext cx="546100" cy="431800"/>
        </p:xfrm>
        <a:graphic>
          <a:graphicData uri="http://schemas.openxmlformats.org/presentationml/2006/ole">
            <mc:AlternateContent xmlns:mc="http://schemas.openxmlformats.org/markup-compatibility/2006">
              <mc:Choice xmlns:v="urn:schemas-microsoft-com:vml" Requires="v">
                <p:oleObj spid="_x0000_s27032" name="Equation" r:id="rId5" imgW="545760" imgH="431640" progId="Equation.DSMT4">
                  <p:embed/>
                </p:oleObj>
              </mc:Choice>
              <mc:Fallback>
                <p:oleObj name="Equation" r:id="rId5" imgW="545760" imgH="431640" progId="Equation.DSMT4">
                  <p:embed/>
                  <p:pic>
                    <p:nvPicPr>
                      <p:cNvPr id="0" name=""/>
                      <p:cNvPicPr/>
                      <p:nvPr/>
                    </p:nvPicPr>
                    <p:blipFill>
                      <a:blip r:embed="rId6"/>
                      <a:stretch>
                        <a:fillRect/>
                      </a:stretch>
                    </p:blipFill>
                    <p:spPr>
                      <a:xfrm>
                        <a:off x="7698611" y="3787430"/>
                        <a:ext cx="546100" cy="431800"/>
                      </a:xfrm>
                      <a:prstGeom prst="rect">
                        <a:avLst/>
                      </a:prstGeom>
                    </p:spPr>
                  </p:pic>
                </p:oleObj>
              </mc:Fallback>
            </mc:AlternateContent>
          </a:graphicData>
        </a:graphic>
      </p:graphicFrame>
      <p:sp>
        <p:nvSpPr>
          <p:cNvPr id="619" name="Content Placeholder 4"/>
          <p:cNvSpPr txBox="1">
            <a:spLocks noGrp="1"/>
          </p:cNvSpPr>
          <p:nvPr>
            <p:ph type="body" idx="3"/>
          </p:nvPr>
        </p:nvSpPr>
        <p:spPr>
          <a:xfrm>
            <a:off x="723899" y="4276075"/>
            <a:ext cx="7696200"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greater than the mean lead time for Durrable Products</a:t>
            </a:r>
            <a:endParaRPr sz="2400" b="0" i="0" u="none" strike="noStrike" cap="none" dirty="0">
              <a:solidFill>
                <a:srgbClr val="000000"/>
              </a:solidFill>
              <a:latin typeface="+mn-lt"/>
              <a:ea typeface="Arial"/>
              <a:cs typeface="Arial"/>
              <a:sym typeface="Arial"/>
            </a:endParaRPr>
          </a:p>
        </p:txBody>
      </p:sp>
      <p:graphicFrame>
        <p:nvGraphicFramePr>
          <p:cNvPr id="14" name="Object 13" descr="left parenthesis mu sub 2 right parenthesis."/>
          <p:cNvGraphicFramePr>
            <a:graphicFrameLocks noChangeAspect="1"/>
          </p:cNvGraphicFramePr>
          <p:nvPr>
            <p:extLst>
              <p:ext uri="{D42A27DB-BD31-4B8C-83A1-F6EECF244321}">
                <p14:modId xmlns:p14="http://schemas.microsoft.com/office/powerpoint/2010/main" val="4125276655"/>
              </p:ext>
            </p:extLst>
          </p:nvPr>
        </p:nvGraphicFramePr>
        <p:xfrm>
          <a:off x="673100" y="4722813"/>
          <a:ext cx="647700" cy="431800"/>
        </p:xfrm>
        <a:graphic>
          <a:graphicData uri="http://schemas.openxmlformats.org/presentationml/2006/ole">
            <mc:AlternateContent xmlns:mc="http://schemas.openxmlformats.org/markup-compatibility/2006">
              <mc:Choice xmlns:v="urn:schemas-microsoft-com:vml" Requires="v">
                <p:oleObj spid="_x0000_s27033" name="Equation" r:id="rId7" imgW="647640" imgH="431640" progId="Equation.DSMT4">
                  <p:embed/>
                </p:oleObj>
              </mc:Choice>
              <mc:Fallback>
                <p:oleObj name="Equation" r:id="rId7" imgW="647640" imgH="431640" progId="Equation.DSMT4">
                  <p:embed/>
                  <p:pic>
                    <p:nvPicPr>
                      <p:cNvPr id="3" name="Object 2"/>
                      <p:cNvPicPr/>
                      <p:nvPr/>
                    </p:nvPicPr>
                    <p:blipFill>
                      <a:blip r:embed="rId8"/>
                      <a:stretch>
                        <a:fillRect/>
                      </a:stretch>
                    </p:blipFill>
                    <p:spPr>
                      <a:xfrm>
                        <a:off x="673100" y="4722813"/>
                        <a:ext cx="647700" cy="431800"/>
                      </a:xfrm>
                      <a:prstGeom prst="rect">
                        <a:avLst/>
                      </a:prstGeom>
                    </p:spPr>
                  </p:pic>
                </p:oleObj>
              </mc:Fallback>
            </mc:AlternateContent>
          </a:graphicData>
        </a:graphic>
      </p:graphicFrame>
      <p:pic>
        <p:nvPicPr>
          <p:cNvPr id="4" name="Picture 3" descr="A spreadsheet has a table. The table has 2 columns and 9 columns. The column headings from left to right are as follows. Row labels and average of lead time. The row entries are as follows. Row 1. Alum sheeting, 7.00. Row 2. Durable products, 4.92. Row 3. Fast Tie Aerospace, 8.47. Row 4. Hulkey fasteners, 6.47. Row 5. Manley valve, 6.45. Row 6. Pylon Accessories, 8.00. Row 7. Space time Technologies, 15.25. Row 8. Steel pin incorporated, 10.20. Row 9. Grand total 8.41. The first three entries in the second column are encircled."/>
          <p:cNvPicPr>
            <a:picLocks noChangeAspect="1"/>
          </p:cNvPicPr>
          <p:nvPr/>
        </p:nvPicPr>
        <p:blipFill>
          <a:blip r:embed="rId9"/>
          <a:stretch>
            <a:fillRect/>
          </a:stretch>
        </p:blipFill>
        <p:spPr>
          <a:xfrm>
            <a:off x="1616829" y="4738837"/>
            <a:ext cx="2418458" cy="1612305"/>
          </a:xfrm>
          <a:prstGeom prst="rect">
            <a:avLst/>
          </a:prstGeom>
        </p:spPr>
      </p:pic>
      <p:graphicFrame>
        <p:nvGraphicFramePr>
          <p:cNvPr id="5" name="Object 4" descr="H sub 0, mu sub 1 minus mu sub 2 is less than or equal to 0."/>
          <p:cNvGraphicFramePr>
            <a:graphicFrameLocks noChangeAspect="1"/>
          </p:cNvGraphicFramePr>
          <p:nvPr>
            <p:extLst>
              <p:ext uri="{D42A27DB-BD31-4B8C-83A1-F6EECF244321}">
                <p14:modId xmlns:p14="http://schemas.microsoft.com/office/powerpoint/2010/main" val="89133409"/>
              </p:ext>
            </p:extLst>
          </p:nvPr>
        </p:nvGraphicFramePr>
        <p:xfrm>
          <a:off x="4875420" y="4967141"/>
          <a:ext cx="1866900" cy="381000"/>
        </p:xfrm>
        <a:graphic>
          <a:graphicData uri="http://schemas.openxmlformats.org/presentationml/2006/ole">
            <mc:AlternateContent xmlns:mc="http://schemas.openxmlformats.org/markup-compatibility/2006">
              <mc:Choice xmlns:v="urn:schemas-microsoft-com:vml" Requires="v">
                <p:oleObj spid="_x0000_s27034" name="Equation" r:id="rId10" imgW="1866600" imgH="380880" progId="Equation.DSMT4">
                  <p:embed/>
                </p:oleObj>
              </mc:Choice>
              <mc:Fallback>
                <p:oleObj name="Equation" r:id="rId10" imgW="1866600" imgH="380880" progId="Equation.DSMT4">
                  <p:embed/>
                  <p:pic>
                    <p:nvPicPr>
                      <p:cNvPr id="0" name=""/>
                      <p:cNvPicPr/>
                      <p:nvPr/>
                    </p:nvPicPr>
                    <p:blipFill>
                      <a:blip r:embed="rId11"/>
                      <a:stretch>
                        <a:fillRect/>
                      </a:stretch>
                    </p:blipFill>
                    <p:spPr>
                      <a:xfrm>
                        <a:off x="4875420" y="4967141"/>
                        <a:ext cx="1866900" cy="381000"/>
                      </a:xfrm>
                      <a:prstGeom prst="rect">
                        <a:avLst/>
                      </a:prstGeom>
                    </p:spPr>
                  </p:pic>
                </p:oleObj>
              </mc:Fallback>
            </mc:AlternateContent>
          </a:graphicData>
        </a:graphic>
      </p:graphicFrame>
      <p:graphicFrame>
        <p:nvGraphicFramePr>
          <p:cNvPr id="6" name="Object 5" descr="H sub 1, mu sub 1 minus mu sub 2 is greater than 0."/>
          <p:cNvGraphicFramePr>
            <a:graphicFrameLocks noChangeAspect="1"/>
          </p:cNvGraphicFramePr>
          <p:nvPr>
            <p:extLst>
              <p:ext uri="{D42A27DB-BD31-4B8C-83A1-F6EECF244321}">
                <p14:modId xmlns:p14="http://schemas.microsoft.com/office/powerpoint/2010/main" val="1143645973"/>
              </p:ext>
            </p:extLst>
          </p:nvPr>
        </p:nvGraphicFramePr>
        <p:xfrm>
          <a:off x="4875420" y="5544989"/>
          <a:ext cx="1841500" cy="381000"/>
        </p:xfrm>
        <a:graphic>
          <a:graphicData uri="http://schemas.openxmlformats.org/presentationml/2006/ole">
            <mc:AlternateContent xmlns:mc="http://schemas.openxmlformats.org/markup-compatibility/2006">
              <mc:Choice xmlns:v="urn:schemas-microsoft-com:vml" Requires="v">
                <p:oleObj spid="_x0000_s27035" name="Equation" r:id="rId12" imgW="1841400" imgH="380880" progId="Equation.DSMT4">
                  <p:embed/>
                </p:oleObj>
              </mc:Choice>
              <mc:Fallback>
                <p:oleObj name="Equation" r:id="rId12" imgW="1841400" imgH="380880" progId="Equation.DSMT4">
                  <p:embed/>
                  <p:pic>
                    <p:nvPicPr>
                      <p:cNvPr id="0" name=""/>
                      <p:cNvPicPr/>
                      <p:nvPr/>
                    </p:nvPicPr>
                    <p:blipFill>
                      <a:blip r:embed="rId13"/>
                      <a:stretch>
                        <a:fillRect/>
                      </a:stretch>
                    </p:blipFill>
                    <p:spPr>
                      <a:xfrm>
                        <a:off x="4875420" y="5544989"/>
                        <a:ext cx="1841500" cy="38100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Selecting the Proper Excel Procedure</a:t>
            </a:r>
            <a:endParaRPr sz="3600" b="1" i="0" u="none" strike="noStrike" cap="none" dirty="0">
              <a:solidFill>
                <a:srgbClr val="007FA3"/>
              </a:solidFill>
              <a:latin typeface="+mj-lt"/>
              <a:ea typeface="Arial"/>
              <a:cs typeface="Arial"/>
              <a:sym typeface="Arial"/>
            </a:endParaRPr>
          </a:p>
        </p:txBody>
      </p:sp>
      <p:sp>
        <p:nvSpPr>
          <p:cNvPr id="628"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Population variances are known:</a:t>
            </a:r>
            <a:endParaRPr sz="2200" dirty="0">
              <a:latin typeface="+mn-lt"/>
            </a:endParaRPr>
          </a:p>
          <a:p>
            <a:pPr marL="740664" marR="0" lvl="1" indent="-283464" algn="l" rtl="0">
              <a:spcBef>
                <a:spcPts val="600"/>
              </a:spcBef>
              <a:spcAft>
                <a:spcPts val="0"/>
              </a:spcAft>
              <a:buClr>
                <a:srgbClr val="007FA3"/>
              </a:buClr>
              <a:buSzPct val="100000"/>
              <a:buFont typeface="Arial"/>
              <a:buChar char="–"/>
            </a:pPr>
            <a:r>
              <a:rPr lang="en-US" sz="2200" b="0" i="1" u="none" strike="noStrike" cap="none" dirty="0">
                <a:solidFill>
                  <a:srgbClr val="000000"/>
                </a:solidFill>
                <a:latin typeface="+mn-lt"/>
                <a:sym typeface="Arial"/>
              </a:rPr>
              <a:t>z</a:t>
            </a:r>
            <a:r>
              <a:rPr lang="en-US" sz="2200" b="0" i="0" u="none" strike="noStrike" cap="none" dirty="0">
                <a:solidFill>
                  <a:srgbClr val="000000"/>
                </a:solidFill>
                <a:latin typeface="+mn-lt"/>
                <a:sym typeface="Arial"/>
              </a:rPr>
              <a:t>-Test: Two-Sample for Means</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Population variances are unknown and assumed unequal:</a:t>
            </a:r>
            <a:endParaRPr sz="2200" dirty="0">
              <a:latin typeface="+mn-lt"/>
            </a:endParaRPr>
          </a:p>
          <a:p>
            <a:pPr marL="740664" marR="0" lvl="1" indent="-283464" algn="l" rtl="0">
              <a:spcBef>
                <a:spcPts val="600"/>
              </a:spcBef>
              <a:spcAft>
                <a:spcPts val="0"/>
              </a:spcAft>
              <a:buClr>
                <a:srgbClr val="007FA3"/>
              </a:buClr>
              <a:buSzPct val="100000"/>
              <a:buFont typeface="Arial"/>
              <a:buChar char="–"/>
            </a:pPr>
            <a:r>
              <a:rPr lang="en-US" sz="2200" b="0" i="1" u="none" strike="noStrike" cap="none" dirty="0">
                <a:solidFill>
                  <a:srgbClr val="000000"/>
                </a:solidFill>
                <a:latin typeface="+mn-lt"/>
                <a:sym typeface="Arial"/>
              </a:rPr>
              <a:t>t</a:t>
            </a:r>
            <a:r>
              <a:rPr lang="en-US" sz="2200" b="0" i="0" u="none" strike="noStrike" cap="none" dirty="0">
                <a:solidFill>
                  <a:srgbClr val="000000"/>
                </a:solidFill>
                <a:latin typeface="+mn-lt"/>
                <a:sym typeface="Arial"/>
              </a:rPr>
              <a:t>-Test: Two-Sample Assuming Unequal Variances</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Population variances are unknown but assumed equal:</a:t>
            </a:r>
            <a:endParaRPr sz="2200" dirty="0">
              <a:latin typeface="+mn-lt"/>
            </a:endParaRPr>
          </a:p>
          <a:p>
            <a:pPr marL="740664" marR="0" lvl="1" indent="-283464" algn="l" rtl="0">
              <a:spcBef>
                <a:spcPts val="600"/>
              </a:spcBef>
              <a:spcAft>
                <a:spcPts val="0"/>
              </a:spcAft>
              <a:buClr>
                <a:srgbClr val="007FA3"/>
              </a:buClr>
              <a:buSzPct val="100000"/>
              <a:buFont typeface="Arial"/>
              <a:buChar char="–"/>
            </a:pPr>
            <a:r>
              <a:rPr lang="en-US" sz="2200" b="0" i="1" u="none" strike="noStrike" cap="none" dirty="0">
                <a:solidFill>
                  <a:srgbClr val="000000"/>
                </a:solidFill>
                <a:latin typeface="+mn-lt"/>
                <a:sym typeface="Arial"/>
              </a:rPr>
              <a:t>t</a:t>
            </a:r>
            <a:r>
              <a:rPr lang="en-US" sz="2200" b="0" i="0" u="none" strike="noStrike" cap="none" dirty="0">
                <a:solidFill>
                  <a:srgbClr val="000000"/>
                </a:solidFill>
                <a:latin typeface="+mn-lt"/>
                <a:sym typeface="Arial"/>
              </a:rPr>
              <a:t>-Test: Two-Sample Assuming Equal Variances</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These tools calculate the test statistic, the </a:t>
            </a:r>
            <a:r>
              <a:rPr lang="en-US" sz="2200" b="0" i="1" u="none" strike="noStrike" cap="none" dirty="0">
                <a:solidFill>
                  <a:srgbClr val="000000"/>
                </a:solidFill>
                <a:latin typeface="+mn-lt"/>
                <a:sym typeface="Arial"/>
              </a:rPr>
              <a:t>p</a:t>
            </a:r>
            <a:r>
              <a:rPr lang="en-US" sz="2200" b="0" i="0" u="none" strike="noStrike" cap="none" dirty="0">
                <a:solidFill>
                  <a:srgbClr val="000000"/>
                </a:solidFill>
                <a:latin typeface="+mn-lt"/>
                <a:sym typeface="Arial"/>
              </a:rPr>
              <a:t>-value for both a one-tail and two-tail test, and the critical values for one-tail and two-tail tests.</a:t>
            </a:r>
            <a:endParaRPr sz="2200" b="0" i="0" u="none" strike="noStrike" cap="none" dirty="0">
              <a:solidFill>
                <a:srgbClr val="000000"/>
              </a:solidFill>
              <a:latin typeface="+mn-lt"/>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Interpreting Excel Output</a:t>
            </a:r>
            <a:endParaRPr sz="3600" b="1" i="0" u="none" strike="noStrike" cap="none" dirty="0">
              <a:solidFill>
                <a:srgbClr val="007FA3"/>
              </a:solidFill>
              <a:latin typeface="+mj-lt"/>
              <a:ea typeface="Arial"/>
              <a:cs typeface="Arial"/>
              <a:sym typeface="Arial"/>
            </a:endParaRPr>
          </a:p>
        </p:txBody>
      </p:sp>
      <p:sp>
        <p:nvSpPr>
          <p:cNvPr id="634"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the test statistic is negative, the one-tailed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is the correct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for a lower-tail test; however, for an upper-tail test, you must subtract this number from 1.0 to get the correct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the test statistic is nonnegative (positive or zero), then the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in the output is the correct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for an upper-tail test; but for a lower-tail test, you must subtract this number from 1.0 to get the correct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For a lower-tail test, you must change the sign of the one-tailed critical value.</a:t>
            </a:r>
            <a:endParaRPr sz="2400"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Title 1"/>
          <p:cNvSpPr txBox="1">
            <a:spLocks noGrp="1"/>
          </p:cNvSpPr>
          <p:nvPr>
            <p:ph type="title"/>
          </p:nvPr>
        </p:nvSpPr>
        <p:spPr>
          <a:xfrm>
            <a:off x="457200" y="215372"/>
            <a:ext cx="8382000" cy="1097280"/>
          </a:xfrm>
          <a:prstGeom prst="rect">
            <a:avLst/>
          </a:prstGeom>
          <a:noFill/>
          <a:ln>
            <a:noFill/>
          </a:ln>
        </p:spPr>
        <p:txBody>
          <a:bodyPr spcFirstLastPara="1" wrap="square" lIns="0" tIns="91425" rIns="0" bIns="0" anchor="b" anchorCtr="0">
            <a:noAutofit/>
          </a:bodyPr>
          <a:lstStyle/>
          <a:p>
            <a:pPr lvl="0">
              <a:buSzPts val="3400"/>
            </a:pPr>
            <a:r>
              <a:rPr lang="en-US" sz="3200" b="1" i="0" u="none" strike="noStrike" cap="none" dirty="0">
                <a:solidFill>
                  <a:srgbClr val="007FA3"/>
                </a:solidFill>
                <a:latin typeface="+mj-lt"/>
                <a:sym typeface="Arial"/>
              </a:rPr>
              <a:t>Example 7.10: Testing the Hypotheses for Supplier Lead-Time </a:t>
            </a:r>
            <a:r>
              <a:rPr lang="en-US" sz="3200" b="1" i="0" u="none" strike="noStrike" cap="none" dirty="0" smtClean="0">
                <a:solidFill>
                  <a:srgbClr val="007FA3"/>
                </a:solidFill>
                <a:latin typeface="+mj-lt"/>
                <a:sym typeface="Arial"/>
              </a:rPr>
              <a:t>Performance </a:t>
            </a:r>
            <a:r>
              <a:rPr lang="en-US" sz="2000" b="0" dirty="0">
                <a:latin typeface="+mj-lt"/>
              </a:rPr>
              <a:t>(1 of 2)</a:t>
            </a:r>
            <a:endParaRPr sz="2000" b="0" i="0" u="none" strike="noStrike" cap="none" dirty="0">
              <a:solidFill>
                <a:srgbClr val="007FA3"/>
              </a:solidFill>
              <a:latin typeface="+mj-lt"/>
              <a:sym typeface="Arial"/>
            </a:endParaRPr>
          </a:p>
        </p:txBody>
      </p:sp>
      <p:sp>
        <p:nvSpPr>
          <p:cNvPr id="640" name="Content Placeholder 2"/>
          <p:cNvSpPr txBox="1">
            <a:spLocks noGrp="1"/>
          </p:cNvSpPr>
          <p:nvPr>
            <p:ph type="body" idx="1"/>
          </p:nvPr>
        </p:nvSpPr>
        <p:spPr>
          <a:xfrm>
            <a:off x="457200" y="1600200"/>
            <a:ext cx="8229600" cy="1550504"/>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ts val="2400"/>
              <a:buFont typeface="Arial"/>
              <a:buChar char="•"/>
            </a:pPr>
            <a:r>
              <a:rPr lang="en-US" sz="2400" b="0" i="1" u="none" strike="noStrike" cap="none" dirty="0">
                <a:solidFill>
                  <a:srgbClr val="000000"/>
                </a:solidFill>
                <a:latin typeface="+mn-lt"/>
                <a:sym typeface="Arial"/>
              </a:rPr>
              <a:t>t</a:t>
            </a:r>
            <a:r>
              <a:rPr lang="en-US" sz="2400" b="0" i="0" u="none" strike="noStrike" cap="none" dirty="0">
                <a:solidFill>
                  <a:srgbClr val="000000"/>
                </a:solidFill>
                <a:latin typeface="+mn-lt"/>
                <a:sym typeface="Arial"/>
              </a:rPr>
              <a:t>-Test: Two-Sample Assuming Unequal Variances</a:t>
            </a:r>
            <a:endParaRPr sz="2400" dirty="0">
              <a:latin typeface="+mn-lt"/>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Variable 1 Range: Alum Sheeting data</a:t>
            </a:r>
            <a:endParaRPr sz="2400" b="0" i="0" u="none" strike="noStrike" cap="none" dirty="0">
              <a:solidFill>
                <a:srgbClr val="000000"/>
              </a:solidFill>
              <a:latin typeface="+mn-lt"/>
              <a:sym typeface="Arial"/>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Variable 2 Range: Durrable Products data</a:t>
            </a:r>
            <a:endParaRPr sz="2400" dirty="0">
              <a:latin typeface="+mn-lt"/>
            </a:endParaRPr>
          </a:p>
        </p:txBody>
      </p:sp>
      <p:pic>
        <p:nvPicPr>
          <p:cNvPr id="2" name="Picture 1" descr="A spreadsheet has a table and a dialog box. The table has 2 columns and 21 rows. The column headings from left to right are as follows. Supplier and Lead time. The row entries are as follows. Row 1. Alum sheeting, 6. Row 2. Alum sheeting, 9. Row 3. Alum sheeting, 7. Row 4. Alum sheeting, 7. Row 5. Alum sheeting, 5. Row 6. Alum sheeting, 7. Row 7. Alum sheeting, 9. Row 8. Alum sheeting, 6. Row 9. Durable products, 3. Row 10. Durable products, 4. Row 11. Durable products, 5. Row 12. Durable products, 6. Row 13. Durable products, 5. Row 14. Durable products, 5. Row 15. Durable products, 5. Row 16. Durable products, 6. Row 17. Durable products, 5. Row 18. Durable products, 5. Row 19. Durable products, 5. Row 20. Durable products, 5. Row 21. Durable products, 5. The dialog box has two panes. The input pane has entries against the fields as follows. Variable 1 range, $K $4 colon $K $11. Variable 2 range, $K $12 colon $K $24. Alpha, 0.05. The output options has three radio buttons. The radio button, new worksheet ply is selected. Okay button is highlighted."/>
          <p:cNvPicPr>
            <a:picLocks noChangeAspect="1"/>
          </p:cNvPicPr>
          <p:nvPr/>
        </p:nvPicPr>
        <p:blipFill>
          <a:blip r:embed="rId3"/>
          <a:stretch>
            <a:fillRect/>
          </a:stretch>
        </p:blipFill>
        <p:spPr>
          <a:xfrm>
            <a:off x="1824165" y="3255814"/>
            <a:ext cx="5475791" cy="287091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latin typeface="+mj-lt"/>
              </a:rPr>
              <a:t>Example 7.10: Testing the Hypotheses for Supplier Lead-Time Performance </a:t>
            </a:r>
            <a:r>
              <a:rPr lang="en-US" sz="2000" b="0" dirty="0" smtClean="0">
                <a:latin typeface="+mj-lt"/>
              </a:rPr>
              <a:t>(2 </a:t>
            </a:r>
            <a:r>
              <a:rPr lang="en-US" sz="2000" b="0" dirty="0">
                <a:latin typeface="+mj-lt"/>
              </a:rPr>
              <a:t>of 2)</a:t>
            </a:r>
            <a:endParaRPr lang="en-US" sz="3400" dirty="0">
              <a:latin typeface="+mj-lt"/>
            </a:endParaRPr>
          </a:p>
        </p:txBody>
      </p:sp>
      <p:sp>
        <p:nvSpPr>
          <p:cNvPr id="7" name="Content Placeholder 6"/>
          <p:cNvSpPr>
            <a:spLocks noGrp="1"/>
          </p:cNvSpPr>
          <p:nvPr>
            <p:ph type="body" idx="1"/>
          </p:nvPr>
        </p:nvSpPr>
        <p:spPr>
          <a:xfrm>
            <a:off x="457200" y="1600200"/>
            <a:ext cx="8229600" cy="1808921"/>
          </a:xfrm>
        </p:spPr>
        <p:txBody>
          <a:bodyPr/>
          <a:lstStyle/>
          <a:p>
            <a:pPr marL="256032" lvl="0" indent="-256032">
              <a:buSzPts val="2400"/>
            </a:pPr>
            <a:r>
              <a:rPr lang="en-US" sz="2400" dirty="0">
                <a:solidFill>
                  <a:srgbClr val="000000"/>
                </a:solidFill>
                <a:latin typeface="+mn-lt"/>
              </a:rPr>
              <a:t>Results</a:t>
            </a:r>
            <a:endParaRPr lang="en-US" sz="2400" dirty="0">
              <a:latin typeface="+mn-lt"/>
            </a:endParaRPr>
          </a:p>
          <a:p>
            <a:pPr marL="740664" lvl="1" indent="-283464">
              <a:buSzPts val="2400"/>
            </a:pPr>
            <a:r>
              <a:rPr lang="en-US" sz="2400" dirty="0">
                <a:solidFill>
                  <a:srgbClr val="000000"/>
                </a:solidFill>
                <a:latin typeface="+mn-lt"/>
              </a:rPr>
              <a:t>Rule 2: If the test statistic is nonnegative (positive or zero), then the </a:t>
            </a:r>
            <a:r>
              <a:rPr lang="en-US" sz="2400" i="1" dirty="0">
                <a:solidFill>
                  <a:srgbClr val="000000"/>
                </a:solidFill>
                <a:latin typeface="+mn-lt"/>
              </a:rPr>
              <a:t>p</a:t>
            </a:r>
            <a:r>
              <a:rPr lang="en-US" sz="2400" dirty="0">
                <a:solidFill>
                  <a:srgbClr val="000000"/>
                </a:solidFill>
                <a:latin typeface="+mn-lt"/>
              </a:rPr>
              <a:t>-value in the output is the correct </a:t>
            </a:r>
            <a:r>
              <a:rPr lang="en-US" sz="2400" i="1" dirty="0">
                <a:solidFill>
                  <a:srgbClr val="000000"/>
                </a:solidFill>
                <a:latin typeface="+mn-lt"/>
              </a:rPr>
              <a:t>p</a:t>
            </a:r>
            <a:r>
              <a:rPr lang="en-US" sz="2400" dirty="0">
                <a:solidFill>
                  <a:srgbClr val="000000"/>
                </a:solidFill>
                <a:latin typeface="+mn-lt"/>
              </a:rPr>
              <a:t>-value for an upper-tail test.</a:t>
            </a:r>
            <a:endParaRPr lang="en-US" sz="2400" dirty="0">
              <a:latin typeface="+mn-lt"/>
            </a:endParaRPr>
          </a:p>
        </p:txBody>
      </p:sp>
      <p:sp>
        <p:nvSpPr>
          <p:cNvPr id="8" name="Content Placeholder 7"/>
          <p:cNvSpPr>
            <a:spLocks noGrp="1"/>
          </p:cNvSpPr>
          <p:nvPr>
            <p:ph type="body" idx="2"/>
          </p:nvPr>
        </p:nvSpPr>
        <p:spPr>
          <a:xfrm>
            <a:off x="457200" y="3648802"/>
            <a:ext cx="1202635" cy="411505"/>
          </a:xfrm>
        </p:spPr>
        <p:txBody>
          <a:bodyPr/>
          <a:lstStyle/>
          <a:p>
            <a:pPr marL="0" lvl="0" indent="0">
              <a:spcBef>
                <a:spcPts val="0"/>
              </a:spcBef>
              <a:buSzPts val="2400"/>
              <a:buNone/>
            </a:pPr>
            <a:r>
              <a:rPr lang="en-US" sz="2400" i="1" dirty="0">
                <a:solidFill>
                  <a:srgbClr val="000000"/>
                </a:solidFill>
                <a:latin typeface="+mn-lt"/>
              </a:rPr>
              <a:t>t</a:t>
            </a:r>
            <a:r>
              <a:rPr lang="en-US" sz="2400" dirty="0">
                <a:solidFill>
                  <a:srgbClr val="000000"/>
                </a:solidFill>
                <a:latin typeface="+mn-lt"/>
              </a:rPr>
              <a:t> = 3.83</a:t>
            </a:r>
            <a:endParaRPr lang="en-US" sz="2400" dirty="0">
              <a:latin typeface="+mn-lt"/>
            </a:endParaRPr>
          </a:p>
        </p:txBody>
      </p:sp>
      <p:sp>
        <p:nvSpPr>
          <p:cNvPr id="9" name="Content Placeholder 8"/>
          <p:cNvSpPr>
            <a:spLocks noGrp="1"/>
          </p:cNvSpPr>
          <p:nvPr>
            <p:ph type="body" idx="3"/>
          </p:nvPr>
        </p:nvSpPr>
        <p:spPr>
          <a:xfrm>
            <a:off x="457200" y="4146106"/>
            <a:ext cx="2832652" cy="381339"/>
          </a:xfrm>
        </p:spPr>
        <p:txBody>
          <a:bodyPr/>
          <a:lstStyle/>
          <a:p>
            <a:pPr marL="0" lvl="0" indent="0">
              <a:spcBef>
                <a:spcPts val="0"/>
              </a:spcBef>
              <a:buSzPts val="2400"/>
              <a:buNone/>
            </a:pPr>
            <a:r>
              <a:rPr lang="en-US" sz="2400" dirty="0">
                <a:solidFill>
                  <a:srgbClr val="000000"/>
                </a:solidFill>
                <a:latin typeface="+mn-lt"/>
              </a:rPr>
              <a:t>Critical value = 1.81</a:t>
            </a:r>
            <a:endParaRPr lang="en-US" sz="2400" dirty="0">
              <a:latin typeface="+mn-lt"/>
            </a:endParaRPr>
          </a:p>
        </p:txBody>
      </p:sp>
      <p:sp>
        <p:nvSpPr>
          <p:cNvPr id="10" name="Content Placeholder 9"/>
          <p:cNvSpPr>
            <a:spLocks noGrp="1"/>
          </p:cNvSpPr>
          <p:nvPr>
            <p:ph type="body" idx="4"/>
          </p:nvPr>
        </p:nvSpPr>
        <p:spPr>
          <a:xfrm>
            <a:off x="457200" y="4613243"/>
            <a:ext cx="2604052" cy="440977"/>
          </a:xfrm>
        </p:spPr>
        <p:txBody>
          <a:bodyPr/>
          <a:lstStyle/>
          <a:p>
            <a:pPr marL="0" lvl="0" indent="0">
              <a:spcBef>
                <a:spcPts val="0"/>
              </a:spcBef>
              <a:buSzPts val="2400"/>
              <a:buNone/>
            </a:pPr>
            <a:r>
              <a:rPr lang="en-US" sz="2400" i="1" dirty="0">
                <a:solidFill>
                  <a:srgbClr val="000000"/>
                </a:solidFill>
                <a:latin typeface="+mn-lt"/>
              </a:rPr>
              <a:t>p</a:t>
            </a:r>
            <a:r>
              <a:rPr lang="en-US" sz="2400" dirty="0">
                <a:solidFill>
                  <a:srgbClr val="000000"/>
                </a:solidFill>
                <a:latin typeface="+mn-lt"/>
              </a:rPr>
              <a:t>-value = 0.00166</a:t>
            </a:r>
          </a:p>
        </p:txBody>
      </p:sp>
      <p:sp>
        <p:nvSpPr>
          <p:cNvPr id="11" name="Content Placeholder 10"/>
          <p:cNvSpPr>
            <a:spLocks noGrp="1"/>
          </p:cNvSpPr>
          <p:nvPr>
            <p:ph type="body" idx="5"/>
          </p:nvPr>
        </p:nvSpPr>
        <p:spPr>
          <a:xfrm>
            <a:off x="457200" y="5293901"/>
            <a:ext cx="993913" cy="411159"/>
          </a:xfrm>
        </p:spPr>
        <p:txBody>
          <a:bodyPr/>
          <a:lstStyle/>
          <a:p>
            <a:pPr marL="0" lvl="0" indent="0">
              <a:spcBef>
                <a:spcPts val="0"/>
              </a:spcBef>
              <a:buSzPts val="2400"/>
              <a:buNone/>
            </a:pPr>
            <a:r>
              <a:rPr lang="en-US" sz="2400" dirty="0">
                <a:solidFill>
                  <a:srgbClr val="000000"/>
                </a:solidFill>
                <a:latin typeface="+mn-lt"/>
              </a:rPr>
              <a:t>Reject</a:t>
            </a:r>
          </a:p>
        </p:txBody>
      </p:sp>
      <p:graphicFrame>
        <p:nvGraphicFramePr>
          <p:cNvPr id="21" name="Object 20" descr="H sub 0."/>
          <p:cNvGraphicFramePr>
            <a:graphicFrameLocks noChangeAspect="1"/>
          </p:cNvGraphicFramePr>
          <p:nvPr>
            <p:extLst>
              <p:ext uri="{D42A27DB-BD31-4B8C-83A1-F6EECF244321}">
                <p14:modId xmlns:p14="http://schemas.microsoft.com/office/powerpoint/2010/main" val="1609151269"/>
              </p:ext>
            </p:extLst>
          </p:nvPr>
        </p:nvGraphicFramePr>
        <p:xfrm>
          <a:off x="1536976" y="5324060"/>
          <a:ext cx="444500" cy="381000"/>
        </p:xfrm>
        <a:graphic>
          <a:graphicData uri="http://schemas.openxmlformats.org/presentationml/2006/ole">
            <mc:AlternateContent xmlns:mc="http://schemas.openxmlformats.org/markup-compatibility/2006">
              <mc:Choice xmlns:v="urn:schemas-microsoft-com:vml" Requires="v">
                <p:oleObj spid="_x0000_s27749" name="Equation" r:id="rId3" imgW="444240" imgH="380880" progId="Equation.DSMT4">
                  <p:embed/>
                </p:oleObj>
              </mc:Choice>
              <mc:Fallback>
                <p:oleObj name="Equation" r:id="rId3" imgW="444240" imgH="380880" progId="Equation.DSMT4">
                  <p:embed/>
                  <p:pic>
                    <p:nvPicPr>
                      <p:cNvPr id="0" name=""/>
                      <p:cNvPicPr/>
                      <p:nvPr/>
                    </p:nvPicPr>
                    <p:blipFill>
                      <a:blip r:embed="rId4"/>
                      <a:stretch>
                        <a:fillRect/>
                      </a:stretch>
                    </p:blipFill>
                    <p:spPr>
                      <a:xfrm>
                        <a:off x="1536976" y="5324060"/>
                        <a:ext cx="444500" cy="381000"/>
                      </a:xfrm>
                      <a:prstGeom prst="rect">
                        <a:avLst/>
                      </a:prstGeom>
                    </p:spPr>
                  </p:pic>
                </p:oleObj>
              </mc:Fallback>
            </mc:AlternateContent>
          </a:graphicData>
        </a:graphic>
      </p:graphicFrame>
      <p:pic>
        <p:nvPicPr>
          <p:cNvPr id="23" name="Picture 22" descr="A spreadsheet has a table, titled t test, two sample assuming unequal variances. The table has 3 columns and 11 rows. The column headings from left to right are as follows. Parameter, Alum sheeting variable 1, Durable products variable 2. The row entries are as follows. Row 1. Mean, 7, 4.923076923. Row 2. Variance, 2, 0.576923077. Row 3. Observations, 8, 13. Row 4. Hypothesized mean difference, 0, blank. Row 5. d f, 10, blank. Row 6. t s t a t, 3.827958507, blank. Row 7. P of start expression upper T is less than or equal to lower t end expression one tail, 0.001664976, blank. Row 8. t critical one tail, 1.812461123, blank. Row 9. P of start expression upper T is less than or equal to lower t end expression two tail, 0.003329952, blank. Row 10. t critical two tail, 2.228138852, blank."/>
          <p:cNvPicPr>
            <a:picLocks noChangeAspect="1"/>
          </p:cNvPicPr>
          <p:nvPr/>
        </p:nvPicPr>
        <p:blipFill>
          <a:blip r:embed="rId5"/>
          <a:stretch>
            <a:fillRect/>
          </a:stretch>
        </p:blipFill>
        <p:spPr>
          <a:xfrm>
            <a:off x="4015580" y="3578400"/>
            <a:ext cx="4372874" cy="2510661"/>
          </a:xfrm>
          <a:prstGeom prst="rect">
            <a:avLst/>
          </a:prstGeom>
        </p:spPr>
      </p:pic>
    </p:spTree>
    <p:extLst>
      <p:ext uri="{BB962C8B-B14F-4D97-AF65-F5344CB8AC3E}">
        <p14:creationId xmlns:p14="http://schemas.microsoft.com/office/powerpoint/2010/main" val="203017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7.1: A Legal Analogy for Hypothesis Testing</a:t>
            </a:r>
            <a:endParaRPr sz="3600" b="1" i="0" u="none" strike="noStrike" cap="none" dirty="0">
              <a:solidFill>
                <a:srgbClr val="007FA3"/>
              </a:solidFill>
              <a:latin typeface="+mj-lt"/>
              <a:ea typeface="Arial"/>
              <a:cs typeface="Arial"/>
              <a:sym typeface="Arial"/>
            </a:endParaRPr>
          </a:p>
        </p:txBody>
      </p:sp>
      <p:sp>
        <p:nvSpPr>
          <p:cNvPr id="248" name="Content Placeholder 2"/>
          <p:cNvSpPr txBox="1">
            <a:spLocks noGrp="1"/>
          </p:cNvSpPr>
          <p:nvPr>
            <p:ph type="body" idx="1"/>
          </p:nvPr>
        </p:nvSpPr>
        <p:spPr>
          <a:xfrm>
            <a:off x="457200" y="1600200"/>
            <a:ext cx="8229600" cy="100385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ea typeface="Arial"/>
                <a:cs typeface="Arial"/>
                <a:sym typeface="Arial"/>
              </a:rPr>
              <a:t>In the U.S. legal system, a defendant is innocent until proven guilty.</a:t>
            </a:r>
            <a:endParaRPr sz="2600" b="0" i="0" u="none" strike="noStrike" cap="none" dirty="0">
              <a:solidFill>
                <a:srgbClr val="000000"/>
              </a:solidFill>
              <a:latin typeface="+mn-lt"/>
              <a:ea typeface="Arial"/>
              <a:cs typeface="Arial"/>
              <a:sym typeface="Arial"/>
            </a:endParaRPr>
          </a:p>
        </p:txBody>
      </p:sp>
      <p:sp>
        <p:nvSpPr>
          <p:cNvPr id="249" name="Content Placeholder 3"/>
          <p:cNvSpPr txBox="1">
            <a:spLocks noGrp="1"/>
          </p:cNvSpPr>
          <p:nvPr>
            <p:ph type="body" idx="2"/>
          </p:nvPr>
        </p:nvSpPr>
        <p:spPr>
          <a:xfrm>
            <a:off x="457199" y="2671543"/>
            <a:ext cx="735497" cy="469222"/>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600" b="0" i="0" u="none" strike="noStrike" cap="none" dirty="0" smtClean="0">
                <a:solidFill>
                  <a:schemeClr val="dk1"/>
                </a:solidFill>
                <a:latin typeface="+mn-lt"/>
                <a:ea typeface="Arial"/>
                <a:cs typeface="Arial"/>
                <a:sym typeface="Arial"/>
              </a:rPr>
              <a:t>  </a:t>
            </a:r>
            <a:endParaRPr sz="2600" b="0" i="0" u="none" strike="noStrike" cap="none" dirty="0">
              <a:solidFill>
                <a:schemeClr val="dk1"/>
              </a:solidFill>
              <a:latin typeface="+mn-lt"/>
              <a:ea typeface="Arial"/>
              <a:cs typeface="Arial"/>
              <a:sym typeface="Arial"/>
            </a:endParaRPr>
          </a:p>
        </p:txBody>
      </p:sp>
      <p:graphicFrame>
        <p:nvGraphicFramePr>
          <p:cNvPr id="2" name="Object 1" descr="H sub 0 :"/>
          <p:cNvGraphicFramePr>
            <a:graphicFrameLocks noChangeAspect="1"/>
          </p:cNvGraphicFramePr>
          <p:nvPr>
            <p:extLst>
              <p:ext uri="{D42A27DB-BD31-4B8C-83A1-F6EECF244321}">
                <p14:modId xmlns:p14="http://schemas.microsoft.com/office/powerpoint/2010/main" val="1081505193"/>
              </p:ext>
            </p:extLst>
          </p:nvPr>
        </p:nvGraphicFramePr>
        <p:xfrm>
          <a:off x="1274724" y="2814881"/>
          <a:ext cx="508000" cy="381000"/>
        </p:xfrm>
        <a:graphic>
          <a:graphicData uri="http://schemas.openxmlformats.org/presentationml/2006/ole">
            <mc:AlternateContent xmlns:mc="http://schemas.openxmlformats.org/markup-compatibility/2006">
              <mc:Choice xmlns:v="urn:schemas-microsoft-com:vml" Requires="v">
                <p:oleObj spid="_x0000_s2413" name="Equation" r:id="rId4" imgW="507960" imgH="380880" progId="Equation.DSMT4">
                  <p:embed/>
                </p:oleObj>
              </mc:Choice>
              <mc:Fallback>
                <p:oleObj name="Equation" r:id="rId4" imgW="507960" imgH="380880" progId="Equation.DSMT4">
                  <p:embed/>
                  <p:pic>
                    <p:nvPicPr>
                      <p:cNvPr id="0" name=""/>
                      <p:cNvPicPr/>
                      <p:nvPr/>
                    </p:nvPicPr>
                    <p:blipFill>
                      <a:blip r:embed="rId5"/>
                      <a:stretch>
                        <a:fillRect/>
                      </a:stretch>
                    </p:blipFill>
                    <p:spPr>
                      <a:xfrm>
                        <a:off x="1274724" y="2814881"/>
                        <a:ext cx="508000" cy="381000"/>
                      </a:xfrm>
                      <a:prstGeom prst="rect">
                        <a:avLst/>
                      </a:prstGeom>
                    </p:spPr>
                  </p:pic>
                </p:oleObj>
              </mc:Fallback>
            </mc:AlternateContent>
          </a:graphicData>
        </a:graphic>
      </p:graphicFrame>
      <p:sp>
        <p:nvSpPr>
          <p:cNvPr id="251" name="Content Placeholder 4"/>
          <p:cNvSpPr txBox="1">
            <a:spLocks noGrp="1"/>
          </p:cNvSpPr>
          <p:nvPr>
            <p:ph type="body" idx="3"/>
          </p:nvPr>
        </p:nvSpPr>
        <p:spPr>
          <a:xfrm>
            <a:off x="1864752" y="2814881"/>
            <a:ext cx="1405222" cy="38730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600" b="0" i="0" u="none" strike="noStrike" cap="none" dirty="0">
                <a:solidFill>
                  <a:schemeClr val="dk1"/>
                </a:solidFill>
                <a:latin typeface="+mn-lt"/>
                <a:sym typeface="Arial"/>
              </a:rPr>
              <a:t>Innocent</a:t>
            </a:r>
            <a:endParaRPr sz="2600" dirty="0">
              <a:latin typeface="+mn-lt"/>
            </a:endParaRPr>
          </a:p>
        </p:txBody>
      </p:sp>
      <p:sp>
        <p:nvSpPr>
          <p:cNvPr id="252" name="Content Placeholder 5"/>
          <p:cNvSpPr txBox="1">
            <a:spLocks noGrp="1"/>
          </p:cNvSpPr>
          <p:nvPr>
            <p:ph type="body" idx="4"/>
          </p:nvPr>
        </p:nvSpPr>
        <p:spPr>
          <a:xfrm>
            <a:off x="457199" y="3208256"/>
            <a:ext cx="762000" cy="459283"/>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600" b="0" i="0" u="none" strike="noStrike" cap="none" dirty="0" smtClean="0">
                <a:solidFill>
                  <a:schemeClr val="dk1"/>
                </a:solidFill>
                <a:latin typeface="+mn-lt"/>
                <a:ea typeface="Arial"/>
                <a:cs typeface="Arial"/>
                <a:sym typeface="Arial"/>
              </a:rPr>
              <a:t>  </a:t>
            </a:r>
            <a:endParaRPr sz="2600" b="0" i="0" u="none" strike="noStrike" cap="none" dirty="0">
              <a:solidFill>
                <a:schemeClr val="dk1"/>
              </a:solidFill>
              <a:latin typeface="+mn-lt"/>
              <a:ea typeface="Arial"/>
              <a:cs typeface="Arial"/>
              <a:sym typeface="Arial"/>
            </a:endParaRPr>
          </a:p>
        </p:txBody>
      </p:sp>
      <p:graphicFrame>
        <p:nvGraphicFramePr>
          <p:cNvPr id="3" name="Object 2" descr="H sub 1 :"/>
          <p:cNvGraphicFramePr>
            <a:graphicFrameLocks noChangeAspect="1"/>
          </p:cNvGraphicFramePr>
          <p:nvPr>
            <p:extLst>
              <p:ext uri="{D42A27DB-BD31-4B8C-83A1-F6EECF244321}">
                <p14:modId xmlns:p14="http://schemas.microsoft.com/office/powerpoint/2010/main" val="2236312458"/>
              </p:ext>
            </p:extLst>
          </p:nvPr>
        </p:nvGraphicFramePr>
        <p:xfrm>
          <a:off x="1274724" y="3336094"/>
          <a:ext cx="482600" cy="381000"/>
        </p:xfrm>
        <a:graphic>
          <a:graphicData uri="http://schemas.openxmlformats.org/presentationml/2006/ole">
            <mc:AlternateContent xmlns:mc="http://schemas.openxmlformats.org/markup-compatibility/2006">
              <mc:Choice xmlns:v="urn:schemas-microsoft-com:vml" Requires="v">
                <p:oleObj spid="_x0000_s2414" name="Equation" r:id="rId6" imgW="482400" imgH="380880" progId="Equation.DSMT4">
                  <p:embed/>
                </p:oleObj>
              </mc:Choice>
              <mc:Fallback>
                <p:oleObj name="Equation" r:id="rId6" imgW="482400" imgH="380880" progId="Equation.DSMT4">
                  <p:embed/>
                  <p:pic>
                    <p:nvPicPr>
                      <p:cNvPr id="0" name=""/>
                      <p:cNvPicPr/>
                      <p:nvPr/>
                    </p:nvPicPr>
                    <p:blipFill>
                      <a:blip r:embed="rId7"/>
                      <a:stretch>
                        <a:fillRect/>
                      </a:stretch>
                    </p:blipFill>
                    <p:spPr>
                      <a:xfrm>
                        <a:off x="1274724" y="3336094"/>
                        <a:ext cx="482600" cy="381000"/>
                      </a:xfrm>
                      <a:prstGeom prst="rect">
                        <a:avLst/>
                      </a:prstGeom>
                    </p:spPr>
                  </p:pic>
                </p:oleObj>
              </mc:Fallback>
            </mc:AlternateContent>
          </a:graphicData>
        </a:graphic>
      </p:graphicFrame>
      <p:sp>
        <p:nvSpPr>
          <p:cNvPr id="254" name="Content Placeholder 6"/>
          <p:cNvSpPr txBox="1">
            <a:spLocks noGrp="1"/>
          </p:cNvSpPr>
          <p:nvPr>
            <p:ph type="body" idx="5"/>
          </p:nvPr>
        </p:nvSpPr>
        <p:spPr>
          <a:xfrm>
            <a:off x="1864752" y="3336094"/>
            <a:ext cx="997718" cy="38730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600" b="0" i="0" u="none" strike="noStrike" cap="none" dirty="0">
                <a:solidFill>
                  <a:schemeClr val="dk1"/>
                </a:solidFill>
                <a:latin typeface="+mn-lt"/>
                <a:sym typeface="Arial"/>
              </a:rPr>
              <a:t>Guilty</a:t>
            </a:r>
            <a:endParaRPr sz="2600" dirty="0">
              <a:latin typeface="+mn-lt"/>
            </a:endParaRPr>
          </a:p>
        </p:txBody>
      </p:sp>
      <p:sp>
        <p:nvSpPr>
          <p:cNvPr id="255" name="Content Placeholder 7"/>
          <p:cNvSpPr txBox="1">
            <a:spLocks noGrp="1"/>
          </p:cNvSpPr>
          <p:nvPr>
            <p:ph type="body" idx="6"/>
          </p:nvPr>
        </p:nvSpPr>
        <p:spPr>
          <a:xfrm>
            <a:off x="457199" y="3807752"/>
            <a:ext cx="7467600" cy="585344"/>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600" b="0" i="0" u="none" strike="noStrike" cap="none" dirty="0">
                <a:solidFill>
                  <a:schemeClr val="dk1"/>
                </a:solidFill>
                <a:latin typeface="+mn-lt"/>
                <a:sym typeface="Arial"/>
              </a:rPr>
              <a:t>If evidence (sample data) strongly indicates the</a:t>
            </a:r>
            <a:endParaRPr sz="2600" dirty="0">
              <a:latin typeface="+mn-lt"/>
            </a:endParaRPr>
          </a:p>
        </p:txBody>
      </p:sp>
      <p:sp>
        <p:nvSpPr>
          <p:cNvPr id="256" name="Content Placeholder 8"/>
          <p:cNvSpPr txBox="1">
            <a:spLocks noGrp="1"/>
          </p:cNvSpPr>
          <p:nvPr>
            <p:ph type="body" idx="7"/>
          </p:nvPr>
        </p:nvSpPr>
        <p:spPr>
          <a:xfrm>
            <a:off x="702192" y="4458639"/>
            <a:ext cx="5042625" cy="4162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sym typeface="Arial"/>
              </a:rPr>
              <a:t>defendant is guilty, then we reject</a:t>
            </a:r>
            <a:endParaRPr sz="2600" dirty="0">
              <a:latin typeface="+mn-lt"/>
            </a:endParaRPr>
          </a:p>
        </p:txBody>
      </p:sp>
      <p:graphicFrame>
        <p:nvGraphicFramePr>
          <p:cNvPr id="4" name="Object 3" descr="H sub 0."/>
          <p:cNvGraphicFramePr>
            <a:graphicFrameLocks noChangeAspect="1"/>
          </p:cNvGraphicFramePr>
          <p:nvPr>
            <p:extLst>
              <p:ext uri="{D42A27DB-BD31-4B8C-83A1-F6EECF244321}">
                <p14:modId xmlns:p14="http://schemas.microsoft.com/office/powerpoint/2010/main" val="3018321847"/>
              </p:ext>
            </p:extLst>
          </p:nvPr>
        </p:nvGraphicFramePr>
        <p:xfrm>
          <a:off x="5807971" y="4493878"/>
          <a:ext cx="444500" cy="381000"/>
        </p:xfrm>
        <a:graphic>
          <a:graphicData uri="http://schemas.openxmlformats.org/presentationml/2006/ole">
            <mc:AlternateContent xmlns:mc="http://schemas.openxmlformats.org/markup-compatibility/2006">
              <mc:Choice xmlns:v="urn:schemas-microsoft-com:vml" Requires="v">
                <p:oleObj spid="_x0000_s2415" name="Equation" r:id="rId8" imgW="444240" imgH="380880" progId="Equation.DSMT4">
                  <p:embed/>
                </p:oleObj>
              </mc:Choice>
              <mc:Fallback>
                <p:oleObj name="Equation" r:id="rId8" imgW="444240" imgH="380880" progId="Equation.DSMT4">
                  <p:embed/>
                  <p:pic>
                    <p:nvPicPr>
                      <p:cNvPr id="0" name=""/>
                      <p:cNvPicPr/>
                      <p:nvPr/>
                    </p:nvPicPr>
                    <p:blipFill>
                      <a:blip r:embed="rId9"/>
                      <a:stretch>
                        <a:fillRect/>
                      </a:stretch>
                    </p:blipFill>
                    <p:spPr>
                      <a:xfrm>
                        <a:off x="5807971" y="4493878"/>
                        <a:ext cx="444500" cy="381000"/>
                      </a:xfrm>
                      <a:prstGeom prst="rect">
                        <a:avLst/>
                      </a:prstGeom>
                    </p:spPr>
                  </p:pic>
                </p:oleObj>
              </mc:Fallback>
            </mc:AlternateContent>
          </a:graphicData>
        </a:graphic>
      </p:graphicFrame>
      <p:sp>
        <p:nvSpPr>
          <p:cNvPr id="258" name="Content Placeholder 9"/>
          <p:cNvSpPr txBox="1">
            <a:spLocks noGrp="1"/>
          </p:cNvSpPr>
          <p:nvPr>
            <p:ph type="body" idx="8"/>
          </p:nvPr>
        </p:nvSpPr>
        <p:spPr>
          <a:xfrm>
            <a:off x="457199" y="4940420"/>
            <a:ext cx="7772400" cy="65637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chemeClr val="dk1"/>
                </a:solidFill>
                <a:latin typeface="+mn-lt"/>
                <a:sym typeface="Arial"/>
              </a:rPr>
              <a:t>Note that we have not </a:t>
            </a:r>
            <a:r>
              <a:rPr lang="en-US" sz="2600" b="0" u="none" strike="noStrike" cap="none" dirty="0">
                <a:solidFill>
                  <a:schemeClr val="dk1"/>
                </a:solidFill>
                <a:latin typeface="+mn-lt"/>
                <a:sym typeface="Arial"/>
              </a:rPr>
              <a:t>proven</a:t>
            </a:r>
            <a:r>
              <a:rPr lang="en-US" sz="2600" b="0" i="0" u="none" strike="noStrike" cap="none" dirty="0">
                <a:solidFill>
                  <a:schemeClr val="dk1"/>
                </a:solidFill>
                <a:latin typeface="+mn-lt"/>
                <a:sym typeface="Arial"/>
              </a:rPr>
              <a:t> guilt or innocence!</a:t>
            </a:r>
            <a:endParaRPr sz="2600"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Two-Sample Test for Means with Paired Samples</a:t>
            </a:r>
          </a:p>
        </p:txBody>
      </p:sp>
      <p:sp>
        <p:nvSpPr>
          <p:cNvPr id="9" name="Content Placeholder 8"/>
          <p:cNvSpPr>
            <a:spLocks noGrp="1"/>
          </p:cNvSpPr>
          <p:nvPr>
            <p:ph type="body" idx="1"/>
          </p:nvPr>
        </p:nvSpPr>
        <p:spPr>
          <a:xfrm>
            <a:off x="457200" y="1600201"/>
            <a:ext cx="8229600" cy="2097156"/>
          </a:xfrm>
        </p:spPr>
        <p:txBody>
          <a:bodyPr/>
          <a:lstStyle/>
          <a:p>
            <a:pPr marL="256032" lvl="0" indent="-256032">
              <a:buSzPct val="100000"/>
            </a:pPr>
            <a:r>
              <a:rPr lang="en-US" sz="2200" dirty="0">
                <a:solidFill>
                  <a:srgbClr val="000000"/>
                </a:solidFill>
                <a:latin typeface="+mn-lt"/>
              </a:rPr>
              <a:t>In many situations, data from two samples are naturally paired or matched.</a:t>
            </a:r>
            <a:endParaRPr lang="en-US" sz="2200" dirty="0">
              <a:latin typeface="+mn-lt"/>
            </a:endParaRPr>
          </a:p>
          <a:p>
            <a:pPr marL="256032" lvl="0" indent="-256032">
              <a:buSzPct val="100000"/>
            </a:pPr>
            <a:r>
              <a:rPr lang="en-US" sz="2200" dirty="0">
                <a:solidFill>
                  <a:srgbClr val="000000"/>
                </a:solidFill>
                <a:latin typeface="+mn-lt"/>
              </a:rPr>
              <a:t>When paired samples are used, a paired </a:t>
            </a:r>
            <a:r>
              <a:rPr lang="en-US" sz="2200" i="1" dirty="0">
                <a:solidFill>
                  <a:srgbClr val="000000"/>
                </a:solidFill>
                <a:latin typeface="+mn-lt"/>
              </a:rPr>
              <a:t>t</a:t>
            </a:r>
            <a:r>
              <a:rPr lang="en-US" sz="2200" dirty="0">
                <a:solidFill>
                  <a:srgbClr val="000000"/>
                </a:solidFill>
                <a:latin typeface="+mn-lt"/>
              </a:rPr>
              <a:t>-test is more accurate than assuming that the data come from independent populations.</a:t>
            </a:r>
            <a:endParaRPr lang="en-US" sz="2200" dirty="0">
              <a:latin typeface="+mn-lt"/>
            </a:endParaRPr>
          </a:p>
        </p:txBody>
      </p:sp>
      <p:sp>
        <p:nvSpPr>
          <p:cNvPr id="10" name="Content Placeholder 9"/>
          <p:cNvSpPr>
            <a:spLocks noGrp="1"/>
          </p:cNvSpPr>
          <p:nvPr>
            <p:ph type="body" idx="2"/>
          </p:nvPr>
        </p:nvSpPr>
        <p:spPr>
          <a:xfrm>
            <a:off x="457200" y="3762932"/>
            <a:ext cx="2007704" cy="560589"/>
          </a:xfrm>
        </p:spPr>
        <p:txBody>
          <a:bodyPr/>
          <a:lstStyle/>
          <a:p>
            <a:pPr marL="256032" lvl="0" indent="-256032">
              <a:buSzPct val="100000"/>
            </a:pPr>
            <a:r>
              <a:rPr lang="en-US" sz="2200" dirty="0">
                <a:solidFill>
                  <a:srgbClr val="000000"/>
                </a:solidFill>
                <a:latin typeface="+mn-lt"/>
              </a:rPr>
              <a:t>Hypotheses (</a:t>
            </a:r>
          </a:p>
        </p:txBody>
      </p:sp>
      <p:graphicFrame>
        <p:nvGraphicFramePr>
          <p:cNvPr id="23" name="Object 22" descr="mu sub D"/>
          <p:cNvGraphicFramePr>
            <a:graphicFrameLocks noChangeAspect="1"/>
          </p:cNvGraphicFramePr>
          <p:nvPr>
            <p:extLst>
              <p:ext uri="{D42A27DB-BD31-4B8C-83A1-F6EECF244321}">
                <p14:modId xmlns:p14="http://schemas.microsoft.com/office/powerpoint/2010/main" val="3555266006"/>
              </p:ext>
            </p:extLst>
          </p:nvPr>
        </p:nvGraphicFramePr>
        <p:xfrm>
          <a:off x="2534477" y="3942521"/>
          <a:ext cx="355600" cy="381000"/>
        </p:xfrm>
        <a:graphic>
          <a:graphicData uri="http://schemas.openxmlformats.org/presentationml/2006/ole">
            <mc:AlternateContent xmlns:mc="http://schemas.openxmlformats.org/markup-compatibility/2006">
              <mc:Choice xmlns:v="urn:schemas-microsoft-com:vml" Requires="v">
                <p:oleObj spid="_x0000_s28971" name="Equation" r:id="rId3" imgW="355320" imgH="380880" progId="Equation.DSMT4">
                  <p:embed/>
                </p:oleObj>
              </mc:Choice>
              <mc:Fallback>
                <p:oleObj name="Equation" r:id="rId3" imgW="355320" imgH="380880" progId="Equation.DSMT4">
                  <p:embed/>
                  <p:pic>
                    <p:nvPicPr>
                      <p:cNvPr id="0" name=""/>
                      <p:cNvPicPr/>
                      <p:nvPr/>
                    </p:nvPicPr>
                    <p:blipFill>
                      <a:blip r:embed="rId4"/>
                      <a:stretch>
                        <a:fillRect/>
                      </a:stretch>
                    </p:blipFill>
                    <p:spPr>
                      <a:xfrm>
                        <a:off x="2534477" y="3942521"/>
                        <a:ext cx="355600" cy="381000"/>
                      </a:xfrm>
                      <a:prstGeom prst="rect">
                        <a:avLst/>
                      </a:prstGeom>
                    </p:spPr>
                  </p:pic>
                </p:oleObj>
              </mc:Fallback>
            </mc:AlternateContent>
          </a:graphicData>
        </a:graphic>
      </p:graphicFrame>
      <p:sp>
        <p:nvSpPr>
          <p:cNvPr id="11" name="Content Placeholder 10"/>
          <p:cNvSpPr>
            <a:spLocks noGrp="1"/>
          </p:cNvSpPr>
          <p:nvPr>
            <p:ph type="body" idx="3"/>
          </p:nvPr>
        </p:nvSpPr>
        <p:spPr>
          <a:xfrm>
            <a:off x="2971805" y="3994845"/>
            <a:ext cx="5327374" cy="357461"/>
          </a:xfrm>
        </p:spPr>
        <p:txBody>
          <a:bodyPr/>
          <a:lstStyle/>
          <a:p>
            <a:pPr marL="0" lvl="0" indent="0">
              <a:spcBef>
                <a:spcPts val="0"/>
              </a:spcBef>
              <a:buSzPts val="2300"/>
              <a:buNone/>
            </a:pPr>
            <a:r>
              <a:rPr lang="en-US" sz="2200" dirty="0">
                <a:solidFill>
                  <a:srgbClr val="000000"/>
                </a:solidFill>
                <a:latin typeface="+mn-lt"/>
              </a:rPr>
              <a:t>is the mean difference between the paired</a:t>
            </a:r>
            <a:endParaRPr lang="en-US" sz="2200" dirty="0">
              <a:latin typeface="+mn-lt"/>
            </a:endParaRPr>
          </a:p>
        </p:txBody>
      </p:sp>
      <p:sp>
        <p:nvSpPr>
          <p:cNvPr id="12" name="Content Placeholder 11"/>
          <p:cNvSpPr>
            <a:spLocks noGrp="1"/>
          </p:cNvSpPr>
          <p:nvPr>
            <p:ph type="body" idx="4"/>
          </p:nvPr>
        </p:nvSpPr>
        <p:spPr>
          <a:xfrm>
            <a:off x="715617" y="4389096"/>
            <a:ext cx="1282148" cy="359528"/>
          </a:xfrm>
        </p:spPr>
        <p:txBody>
          <a:bodyPr/>
          <a:lstStyle/>
          <a:p>
            <a:pPr marL="0" lvl="0" indent="0">
              <a:spcBef>
                <a:spcPts val="0"/>
              </a:spcBef>
              <a:buSzPts val="2300"/>
              <a:buNone/>
            </a:pPr>
            <a:r>
              <a:rPr lang="en-US" sz="2200" dirty="0">
                <a:solidFill>
                  <a:srgbClr val="000000"/>
                </a:solidFill>
                <a:latin typeface="+mn-lt"/>
              </a:rPr>
              <a:t>samples):</a:t>
            </a:r>
          </a:p>
        </p:txBody>
      </p:sp>
      <p:graphicFrame>
        <p:nvGraphicFramePr>
          <p:cNvPr id="24" name="Object 23" descr="H sub 0, mu sub D left brace greater than or equal to, less than or equal to, or = right brace 0."/>
          <p:cNvGraphicFramePr>
            <a:graphicFrameLocks noChangeAspect="1"/>
          </p:cNvGraphicFramePr>
          <p:nvPr>
            <p:extLst>
              <p:ext uri="{D42A27DB-BD31-4B8C-83A1-F6EECF244321}">
                <p14:modId xmlns:p14="http://schemas.microsoft.com/office/powerpoint/2010/main" val="1045743691"/>
              </p:ext>
            </p:extLst>
          </p:nvPr>
        </p:nvGraphicFramePr>
        <p:xfrm>
          <a:off x="2989983" y="4605335"/>
          <a:ext cx="2362882" cy="380475"/>
        </p:xfrm>
        <a:graphic>
          <a:graphicData uri="http://schemas.openxmlformats.org/presentationml/2006/ole">
            <mc:AlternateContent xmlns:mc="http://schemas.openxmlformats.org/markup-compatibility/2006">
              <mc:Choice xmlns:v="urn:schemas-microsoft-com:vml" Requires="v">
                <p:oleObj spid="_x0000_s28972" name="Equation" r:id="rId5" imgW="2361960" imgH="380880" progId="Equation.DSMT4">
                  <p:embed/>
                </p:oleObj>
              </mc:Choice>
              <mc:Fallback>
                <p:oleObj name="Equation" r:id="rId5" imgW="2361960" imgH="380880" progId="Equation.DSMT4">
                  <p:embed/>
                  <p:pic>
                    <p:nvPicPr>
                      <p:cNvPr id="2" name="Object 1"/>
                      <p:cNvPicPr/>
                      <p:nvPr/>
                    </p:nvPicPr>
                    <p:blipFill>
                      <a:blip r:embed="rId6"/>
                      <a:stretch>
                        <a:fillRect/>
                      </a:stretch>
                    </p:blipFill>
                    <p:spPr>
                      <a:xfrm>
                        <a:off x="2989983" y="4605335"/>
                        <a:ext cx="2362882" cy="380475"/>
                      </a:xfrm>
                      <a:prstGeom prst="rect">
                        <a:avLst/>
                      </a:prstGeom>
                    </p:spPr>
                  </p:pic>
                </p:oleObj>
              </mc:Fallback>
            </mc:AlternateContent>
          </a:graphicData>
        </a:graphic>
      </p:graphicFrame>
      <p:graphicFrame>
        <p:nvGraphicFramePr>
          <p:cNvPr id="25" name="Object 24" descr="H sub 1, mu sub D left brace less than, greater than, or does not equal right brace 0."/>
          <p:cNvGraphicFramePr>
            <a:graphicFrameLocks noChangeAspect="1"/>
          </p:cNvGraphicFramePr>
          <p:nvPr>
            <p:extLst>
              <p:ext uri="{D42A27DB-BD31-4B8C-83A1-F6EECF244321}">
                <p14:modId xmlns:p14="http://schemas.microsoft.com/office/powerpoint/2010/main" val="3793016479"/>
              </p:ext>
            </p:extLst>
          </p:nvPr>
        </p:nvGraphicFramePr>
        <p:xfrm>
          <a:off x="2971805" y="5107388"/>
          <a:ext cx="2349763" cy="380475"/>
        </p:xfrm>
        <a:graphic>
          <a:graphicData uri="http://schemas.openxmlformats.org/presentationml/2006/ole">
            <mc:AlternateContent xmlns:mc="http://schemas.openxmlformats.org/markup-compatibility/2006">
              <mc:Choice xmlns:v="urn:schemas-microsoft-com:vml" Requires="v">
                <p:oleObj spid="_x0000_s28973" name="Equation" r:id="rId7" imgW="2349360" imgH="380880" progId="Equation.DSMT4">
                  <p:embed/>
                </p:oleObj>
              </mc:Choice>
              <mc:Fallback>
                <p:oleObj name="Equation" r:id="rId7" imgW="2349360" imgH="380880" progId="Equation.DSMT4">
                  <p:embed/>
                  <p:pic>
                    <p:nvPicPr>
                      <p:cNvPr id="3" name="Object 2"/>
                      <p:cNvPicPr/>
                      <p:nvPr/>
                    </p:nvPicPr>
                    <p:blipFill>
                      <a:blip r:embed="rId8"/>
                      <a:stretch>
                        <a:fillRect/>
                      </a:stretch>
                    </p:blipFill>
                    <p:spPr>
                      <a:xfrm>
                        <a:off x="2971805" y="5107388"/>
                        <a:ext cx="2349763" cy="380475"/>
                      </a:xfrm>
                      <a:prstGeom prst="rect">
                        <a:avLst/>
                      </a:prstGeom>
                    </p:spPr>
                  </p:pic>
                </p:oleObj>
              </mc:Fallback>
            </mc:AlternateContent>
          </a:graphicData>
        </a:graphic>
      </p:graphicFrame>
      <p:sp>
        <p:nvSpPr>
          <p:cNvPr id="13" name="Content Placeholder 12"/>
          <p:cNvSpPr>
            <a:spLocks noGrp="1"/>
          </p:cNvSpPr>
          <p:nvPr>
            <p:ph type="body" idx="5"/>
          </p:nvPr>
        </p:nvSpPr>
        <p:spPr>
          <a:xfrm>
            <a:off x="457200" y="5638941"/>
            <a:ext cx="8229600" cy="543198"/>
          </a:xfrm>
        </p:spPr>
        <p:txBody>
          <a:bodyPr/>
          <a:lstStyle/>
          <a:p>
            <a:pPr marL="256032" lvl="0" indent="-256032">
              <a:buSzPct val="100000"/>
            </a:pPr>
            <a:r>
              <a:rPr lang="en-US" sz="2200" dirty="0">
                <a:solidFill>
                  <a:srgbClr val="000000"/>
                </a:solidFill>
                <a:latin typeface="+mn-lt"/>
              </a:rPr>
              <a:t>Excel Data Analysis tool: </a:t>
            </a:r>
            <a:r>
              <a:rPr lang="en-US" sz="2200" i="1" dirty="0">
                <a:solidFill>
                  <a:srgbClr val="000000"/>
                </a:solidFill>
                <a:latin typeface="+mn-lt"/>
              </a:rPr>
              <a:t>t</a:t>
            </a:r>
            <a:r>
              <a:rPr lang="en-US" sz="2200" dirty="0">
                <a:solidFill>
                  <a:srgbClr val="000000"/>
                </a:solidFill>
                <a:latin typeface="+mn-lt"/>
              </a:rPr>
              <a:t>-Test: Paired Two-Sample for Means</a:t>
            </a:r>
            <a:endParaRPr lang="en-US" sz="2200" dirty="0">
              <a:latin typeface="+mn-lt"/>
            </a:endParaRPr>
          </a:p>
        </p:txBody>
      </p:sp>
    </p:spTree>
    <p:extLst>
      <p:ext uri="{BB962C8B-B14F-4D97-AF65-F5344CB8AC3E}">
        <p14:creationId xmlns:p14="http://schemas.microsoft.com/office/powerpoint/2010/main" val="2138151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sz="3600" b="1" i="0" u="none" strike="noStrike" cap="none" dirty="0">
                <a:solidFill>
                  <a:srgbClr val="007FA3"/>
                </a:solidFill>
                <a:latin typeface="+mj-lt"/>
                <a:sym typeface="Arial"/>
              </a:rPr>
              <a:t>Example </a:t>
            </a:r>
            <a:r>
              <a:rPr lang="en-US" sz="3600" b="1" i="0" u="none" strike="noStrike" cap="none" dirty="0" smtClean="0">
                <a:solidFill>
                  <a:srgbClr val="007FA3"/>
                </a:solidFill>
                <a:latin typeface="+mj-lt"/>
                <a:sym typeface="Arial"/>
              </a:rPr>
              <a:t>7.11: </a:t>
            </a:r>
            <a:r>
              <a:rPr lang="en-US" sz="3600" b="1" i="0" u="none" strike="noStrike" cap="none" dirty="0">
                <a:solidFill>
                  <a:srgbClr val="007FA3"/>
                </a:solidFill>
                <a:latin typeface="+mj-lt"/>
                <a:sym typeface="Arial"/>
              </a:rPr>
              <a:t>Using the Paired Two-Sample Test for </a:t>
            </a:r>
            <a:r>
              <a:rPr lang="en-US" sz="3600" b="1" i="0" u="none" strike="noStrike" cap="none" dirty="0" smtClean="0">
                <a:solidFill>
                  <a:srgbClr val="007FA3"/>
                </a:solidFill>
                <a:latin typeface="+mj-lt"/>
                <a:sym typeface="Arial"/>
              </a:rPr>
              <a:t>Means </a:t>
            </a:r>
            <a:r>
              <a:rPr lang="en-US" sz="2000" b="0" dirty="0" smtClean="0">
                <a:latin typeface="+mj-lt"/>
              </a:rPr>
              <a:t>(1 </a:t>
            </a:r>
            <a:r>
              <a:rPr lang="en-US" sz="2000" b="0" dirty="0">
                <a:latin typeface="+mj-lt"/>
              </a:rPr>
              <a:t>of 2)</a:t>
            </a:r>
            <a:endParaRPr sz="2000" b="0" i="0" u="none" strike="noStrike" cap="none" dirty="0">
              <a:solidFill>
                <a:srgbClr val="007FA3"/>
              </a:solidFill>
              <a:latin typeface="+mj-lt"/>
              <a:sym typeface="Arial"/>
            </a:endParaRPr>
          </a:p>
        </p:txBody>
      </p:sp>
      <p:sp>
        <p:nvSpPr>
          <p:cNvPr id="669" name="Content Placeholder 2"/>
          <p:cNvSpPr txBox="1">
            <a:spLocks noGrp="1"/>
          </p:cNvSpPr>
          <p:nvPr>
            <p:ph type="body" idx="1"/>
          </p:nvPr>
        </p:nvSpPr>
        <p:spPr>
          <a:xfrm>
            <a:off x="457200" y="1590321"/>
            <a:ext cx="8229600" cy="1480870"/>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Excel file Pile Foundation</a:t>
            </a:r>
            <a:endParaRPr sz="2400" b="0" i="0" u="none" strike="noStrike" cap="none" dirty="0">
              <a:solidFill>
                <a:srgbClr val="000000"/>
              </a:solidFill>
              <a:latin typeface="+mn-lt"/>
              <a:ea typeface="Arial"/>
              <a:cs typeface="Arial"/>
              <a:sym typeface="Arial"/>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Test for a difference in the means of the estimated and actual pile lengths (two-tailed test).</a:t>
            </a:r>
            <a:endParaRPr sz="2400" b="0" i="0" u="none" strike="noStrike" cap="none" dirty="0">
              <a:solidFill>
                <a:srgbClr val="000000"/>
              </a:solidFill>
              <a:latin typeface="+mn-lt"/>
              <a:ea typeface="Arial"/>
              <a:cs typeface="Arial"/>
              <a:sym typeface="Arial"/>
            </a:endParaRPr>
          </a:p>
        </p:txBody>
      </p:sp>
      <p:pic>
        <p:nvPicPr>
          <p:cNvPr id="2" name="Picture 1" descr="A spreadsheet has a table and a dialog box. The table has 3 columns and 16 rows. The column headings from left to right are as follows. Pile number, estimated pile length in feet and actual pile length in feet. The row entries are as follows. Row 1. 1, 10.58, 18.58. Row 2. 2, 10.58, 18.58. Row 3. 3, 10.58, 18.58. Row 4. 4, 10.58, 18.58. Row 5. 5, 10.58, 28.58. Row 6. 6, 10.58, 28.58. Row 7. 7, 10.58, 17.58. Row 8. 8, 10.58, 27.58. Row 9. 9, 10.58, 27.58. Row 10. 10, 10.58, 37.58. Row 11. 11, 10.58, 28.58. Row 12. 12, 5.83, 1.83. Row 13. 13, 5.83, 8.83. Row 14. 14, 5.83, 8.83. Row 15. 5.83, 8.83. Row 16. 16, 10.83, 16.83. The dialog box has two panes. The input pane has entries against the fields as follows. Variable 1 range, $B $4 colon $B $315. Variable 2 range, $C $4 colon $C $315. Alpha, 0.05. The output options has three radio buttons. The radio button, new worksheet ply is selected. Okay button is highlighted."/>
          <p:cNvPicPr>
            <a:picLocks noChangeAspect="1"/>
          </p:cNvPicPr>
          <p:nvPr/>
        </p:nvPicPr>
        <p:blipFill>
          <a:blip r:embed="rId3"/>
          <a:stretch>
            <a:fillRect/>
          </a:stretch>
        </p:blipFill>
        <p:spPr>
          <a:xfrm>
            <a:off x="1429517" y="3246835"/>
            <a:ext cx="6284966" cy="294850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7.11: Using the Paired Two-Sample Test for </a:t>
            </a:r>
            <a:r>
              <a:rPr lang="en-US" dirty="0" smtClean="0">
                <a:latin typeface="+mj-lt"/>
              </a:rPr>
              <a:t>Means </a:t>
            </a:r>
            <a:r>
              <a:rPr lang="en-US" sz="2000" b="0" dirty="0" smtClean="0">
                <a:latin typeface="+mj-lt"/>
              </a:rPr>
              <a:t>(2 of 2)</a:t>
            </a:r>
            <a:endParaRPr sz="2000" b="0" i="0" u="none" strike="noStrike" cap="none" dirty="0">
              <a:solidFill>
                <a:srgbClr val="007FA3"/>
              </a:solidFill>
              <a:latin typeface="+mj-lt"/>
              <a:sym typeface="Arial"/>
            </a:endParaRPr>
          </a:p>
        </p:txBody>
      </p:sp>
      <p:sp>
        <p:nvSpPr>
          <p:cNvPr id="676" name="Content Placeholder 2"/>
          <p:cNvSpPr txBox="1">
            <a:spLocks noGrp="1"/>
          </p:cNvSpPr>
          <p:nvPr>
            <p:ph type="body" idx="1"/>
          </p:nvPr>
        </p:nvSpPr>
        <p:spPr>
          <a:xfrm>
            <a:off x="457201" y="1600200"/>
            <a:ext cx="3319670" cy="2286000"/>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Results:</a:t>
            </a:r>
            <a:endParaRPr sz="2600" dirty="0">
              <a:latin typeface="+mn-lt"/>
            </a:endParaRPr>
          </a:p>
          <a:p>
            <a:pPr marL="256032" marR="0" lvl="0" indent="-256032" algn="l" rtl="0">
              <a:spcAft>
                <a:spcPts val="0"/>
              </a:spcAft>
              <a:buClr>
                <a:srgbClr val="007FA3"/>
              </a:buClr>
              <a:buSzPct val="100000"/>
              <a:buFont typeface="Arial"/>
              <a:buChar char="•"/>
            </a:pPr>
            <a:r>
              <a:rPr lang="en-US" sz="2600" b="0" i="1" u="none" strike="noStrike" cap="none" dirty="0">
                <a:solidFill>
                  <a:srgbClr val="000000"/>
                </a:solidFill>
                <a:latin typeface="+mn-lt"/>
                <a:sym typeface="Arial"/>
              </a:rPr>
              <a:t>t</a:t>
            </a:r>
            <a:r>
              <a:rPr lang="en-US" sz="2600" b="0" i="0" u="none" strike="noStrike" cap="none" dirty="0">
                <a:solidFill>
                  <a:srgbClr val="000000"/>
                </a:solidFill>
                <a:latin typeface="+mn-lt"/>
                <a:sym typeface="Arial"/>
              </a:rPr>
              <a:t> = −10.91</a:t>
            </a:r>
            <a:endParaRPr sz="2600" b="0" i="0" u="none" strike="noStrike" cap="none" dirty="0">
              <a:solidFill>
                <a:srgbClr val="000000"/>
              </a:solidFill>
              <a:latin typeface="+mn-lt"/>
              <a:sym typeface="Arial"/>
            </a:endParaRPr>
          </a:p>
          <a:p>
            <a:pPr marL="256032" marR="0" lvl="0" indent="-256032" algn="l" rtl="0">
              <a:spcAft>
                <a:spcPts val="0"/>
              </a:spcAft>
              <a:buClr>
                <a:srgbClr val="007FA3"/>
              </a:buClr>
              <a:buSzPct val="100000"/>
              <a:buFont typeface="Arial"/>
              <a:buChar char="•"/>
            </a:pPr>
            <a:r>
              <a:rPr lang="en-US" sz="2600" b="0" i="1" u="none" strike="noStrike" cap="none" dirty="0">
                <a:solidFill>
                  <a:srgbClr val="000000"/>
                </a:solidFill>
                <a:latin typeface="+mn-lt"/>
                <a:sym typeface="Arial"/>
              </a:rPr>
              <a:t>t</a:t>
            </a:r>
            <a:r>
              <a:rPr lang="en-US" sz="2600" b="0" i="0" u="none" strike="noStrike" cap="none" dirty="0">
                <a:solidFill>
                  <a:srgbClr val="000000"/>
                </a:solidFill>
                <a:latin typeface="+mn-lt"/>
                <a:sym typeface="Arial"/>
              </a:rPr>
              <a:t> is smaller than the lower critical value</a:t>
            </a:r>
            <a:endParaRPr sz="2600" b="0" i="0" u="none" strike="noStrike" cap="none" dirty="0">
              <a:solidFill>
                <a:srgbClr val="000000"/>
              </a:solidFill>
              <a:latin typeface="+mn-lt"/>
              <a:sym typeface="Arial"/>
            </a:endParaRPr>
          </a:p>
        </p:txBody>
      </p:sp>
      <p:sp>
        <p:nvSpPr>
          <p:cNvPr id="677" name="Content Placeholder 3"/>
          <p:cNvSpPr txBox="1">
            <a:spLocks noGrp="1"/>
          </p:cNvSpPr>
          <p:nvPr>
            <p:ph type="body" idx="2"/>
          </p:nvPr>
        </p:nvSpPr>
        <p:spPr>
          <a:xfrm>
            <a:off x="457200" y="3945148"/>
            <a:ext cx="1600200" cy="716304"/>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600" b="0" i="1" u="none" strike="noStrike" cap="none" dirty="0">
                <a:solidFill>
                  <a:srgbClr val="000000"/>
                </a:solidFill>
                <a:latin typeface="+mn-lt"/>
                <a:ea typeface="Arial"/>
                <a:cs typeface="Arial"/>
                <a:sym typeface="Arial"/>
              </a:rPr>
              <a:t>p</a:t>
            </a:r>
            <a:r>
              <a:rPr lang="en-US" sz="2600" b="0" i="0" u="none" strike="noStrike" cap="none" dirty="0">
                <a:solidFill>
                  <a:srgbClr val="000000"/>
                </a:solidFill>
                <a:latin typeface="+mn-lt"/>
                <a:ea typeface="Arial"/>
                <a:cs typeface="Arial"/>
                <a:sym typeface="Arial"/>
              </a:rPr>
              <a:t>-value</a:t>
            </a:r>
            <a:endParaRPr sz="2600" b="0" i="0" u="none" strike="noStrike" cap="none" dirty="0">
              <a:solidFill>
                <a:srgbClr val="000000"/>
              </a:solidFill>
              <a:latin typeface="+mn-lt"/>
              <a:ea typeface="Arial"/>
              <a:cs typeface="Arial"/>
              <a:sym typeface="Arial"/>
            </a:endParaRPr>
          </a:p>
        </p:txBody>
      </p:sp>
      <p:graphicFrame>
        <p:nvGraphicFramePr>
          <p:cNvPr id="2" name="Object 1" descr="approximately equals 0"/>
          <p:cNvGraphicFramePr>
            <a:graphicFrameLocks noChangeAspect="1"/>
          </p:cNvGraphicFramePr>
          <p:nvPr>
            <p:extLst>
              <p:ext uri="{D42A27DB-BD31-4B8C-83A1-F6EECF244321}">
                <p14:modId xmlns:p14="http://schemas.microsoft.com/office/powerpoint/2010/main" val="964455828"/>
              </p:ext>
            </p:extLst>
          </p:nvPr>
        </p:nvGraphicFramePr>
        <p:xfrm>
          <a:off x="2124628" y="4258049"/>
          <a:ext cx="488950" cy="321310"/>
        </p:xfrm>
        <a:graphic>
          <a:graphicData uri="http://schemas.openxmlformats.org/presentationml/2006/ole">
            <mc:AlternateContent xmlns:mc="http://schemas.openxmlformats.org/markup-compatibility/2006">
              <mc:Choice xmlns:v="urn:schemas-microsoft-com:vml" Requires="v">
                <p:oleObj spid="_x0000_s29796" name="Equation" r:id="rId4" imgW="444240" imgH="291960" progId="Equation.DSMT4">
                  <p:embed/>
                </p:oleObj>
              </mc:Choice>
              <mc:Fallback>
                <p:oleObj name="Equation" r:id="rId4" imgW="444240" imgH="291960" progId="Equation.DSMT4">
                  <p:embed/>
                  <p:pic>
                    <p:nvPicPr>
                      <p:cNvPr id="0" name=""/>
                      <p:cNvPicPr/>
                      <p:nvPr/>
                    </p:nvPicPr>
                    <p:blipFill>
                      <a:blip r:embed="rId5"/>
                      <a:stretch>
                        <a:fillRect/>
                      </a:stretch>
                    </p:blipFill>
                    <p:spPr>
                      <a:xfrm>
                        <a:off x="2124628" y="4258049"/>
                        <a:ext cx="488950" cy="321310"/>
                      </a:xfrm>
                      <a:prstGeom prst="rect">
                        <a:avLst/>
                      </a:prstGeom>
                    </p:spPr>
                  </p:pic>
                </p:oleObj>
              </mc:Fallback>
            </mc:AlternateContent>
          </a:graphicData>
        </a:graphic>
      </p:graphicFrame>
      <p:sp>
        <p:nvSpPr>
          <p:cNvPr id="679" name="Content Placeholder 4"/>
          <p:cNvSpPr txBox="1">
            <a:spLocks noGrp="1"/>
          </p:cNvSpPr>
          <p:nvPr>
            <p:ph type="body" idx="3"/>
          </p:nvPr>
        </p:nvSpPr>
        <p:spPr>
          <a:xfrm>
            <a:off x="457200" y="4720399"/>
            <a:ext cx="2667000" cy="1143687"/>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Reject the null </a:t>
            </a:r>
            <a:r>
              <a:rPr lang="en-US" sz="2600" b="0" i="0" u="none" strike="noStrike" cap="none" dirty="0" smtClean="0">
                <a:solidFill>
                  <a:srgbClr val="000000"/>
                </a:solidFill>
                <a:latin typeface="+mn-lt"/>
                <a:sym typeface="Arial"/>
              </a:rPr>
              <a:t>hypothesis.</a:t>
            </a:r>
            <a:endParaRPr sz="2600" dirty="0">
              <a:latin typeface="+mn-lt"/>
            </a:endParaRPr>
          </a:p>
        </p:txBody>
      </p:sp>
      <p:pic>
        <p:nvPicPr>
          <p:cNvPr id="3" name="Picture 2" descr="A spreadsheet has a table, titled t test, paired two sample for means. The table has 3 columns and 11 rows. The column headings from left to right are as follows. Parameter, estimated, actual. The row entries are as follows. Row 1. Mean, 28.17755627, 34.55623794. Row 2. Variance, 255.8100385, 267.0113061. Row 3. Observations, 311, 311. Row 4. Pearson correlation, 0.79692836, blank. Row 5. Hypothesized mean difference, 0, blank. Row 6. d f, 310, blank. Row 7. t s t a t, negative 10.91225025, blank. Row 8. P of start expression upper T is less than or equal to lower t end expression one tail, 5.59435 E negative 24, blank. Row 9. t critical one tail, 1.649783823, blank. Row 10. P of start expression upper T is less than or equal to lower t end expression two tail, 1.11887 E negative 23, blank. Row 11. t critical two tail, 1.967645929, blank."/>
          <p:cNvPicPr>
            <a:picLocks noChangeAspect="1"/>
          </p:cNvPicPr>
          <p:nvPr/>
        </p:nvPicPr>
        <p:blipFill>
          <a:blip r:embed="rId6"/>
          <a:stretch>
            <a:fillRect/>
          </a:stretch>
        </p:blipFill>
        <p:spPr>
          <a:xfrm>
            <a:off x="3901025" y="2004110"/>
            <a:ext cx="4785775" cy="34262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Two-Sample Test </a:t>
            </a:r>
            <a:r>
              <a:rPr lang="en-US" sz="3600" b="1" i="0" u="none" strike="noStrike" cap="none" dirty="0">
                <a:solidFill>
                  <a:srgbClr val="007FA3"/>
                </a:solidFill>
                <a:latin typeface="+mj-lt"/>
                <a:ea typeface="Arial"/>
                <a:cs typeface="Arial"/>
                <a:sym typeface="Arial"/>
              </a:rPr>
              <a:t>for Equality of Variances</a:t>
            </a:r>
            <a:endParaRPr sz="3600" b="1" i="0" u="none" strike="noStrike" cap="none" dirty="0">
              <a:solidFill>
                <a:srgbClr val="007FA3"/>
              </a:solidFill>
              <a:latin typeface="+mj-lt"/>
              <a:ea typeface="Arial"/>
              <a:cs typeface="Arial"/>
              <a:sym typeface="Arial"/>
            </a:endParaRPr>
          </a:p>
        </p:txBody>
      </p:sp>
      <p:sp>
        <p:nvSpPr>
          <p:cNvPr id="686" name="Content Placeholder 2"/>
          <p:cNvSpPr txBox="1">
            <a:spLocks noGrp="1"/>
          </p:cNvSpPr>
          <p:nvPr>
            <p:ph type="body" idx="1"/>
          </p:nvPr>
        </p:nvSpPr>
        <p:spPr>
          <a:xfrm>
            <a:off x="457200" y="1600200"/>
            <a:ext cx="8229600" cy="163995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Test for equality of variances between two samples using a new type of test, the </a:t>
            </a:r>
            <a:r>
              <a:rPr lang="en-US" sz="2200" b="0" i="1" u="none" strike="noStrike" cap="none" dirty="0">
                <a:solidFill>
                  <a:srgbClr val="000000"/>
                </a:solidFill>
                <a:latin typeface="+mn-lt"/>
                <a:sym typeface="Arial"/>
              </a:rPr>
              <a:t>F-</a:t>
            </a:r>
            <a:r>
              <a:rPr lang="en-US" sz="2200" b="0" i="0" u="none" strike="noStrike" cap="none" dirty="0">
                <a:solidFill>
                  <a:srgbClr val="000000"/>
                </a:solidFill>
                <a:latin typeface="+mn-lt"/>
                <a:sym typeface="Arial"/>
              </a:rPr>
              <a:t>test.</a:t>
            </a:r>
            <a:endParaRPr sz="2200" dirty="0">
              <a:latin typeface="+mn-lt"/>
            </a:endParaRPr>
          </a:p>
          <a:p>
            <a:pPr marL="740664" marR="0" lvl="1" indent="-283464"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To use this test, we must assume that both samples are drawn from normal populations.</a:t>
            </a:r>
            <a:endParaRPr sz="2200" b="0" i="0" u="none" strike="noStrike" cap="none" dirty="0">
              <a:solidFill>
                <a:srgbClr val="000000"/>
              </a:solidFill>
              <a:latin typeface="+mn-lt"/>
              <a:sym typeface="Arial"/>
            </a:endParaRPr>
          </a:p>
        </p:txBody>
      </p:sp>
      <p:sp>
        <p:nvSpPr>
          <p:cNvPr id="687" name="Content Placeholder 3"/>
          <p:cNvSpPr txBox="1">
            <a:spLocks noGrp="1"/>
          </p:cNvSpPr>
          <p:nvPr>
            <p:ph type="body" idx="2"/>
          </p:nvPr>
        </p:nvSpPr>
        <p:spPr>
          <a:xfrm>
            <a:off x="457199" y="3279912"/>
            <a:ext cx="2027583" cy="55210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Hypotheses</a:t>
            </a:r>
            <a:r>
              <a:rPr lang="en-US" sz="2200" b="0" i="0" u="none" strike="noStrike" cap="none" dirty="0">
                <a:solidFill>
                  <a:schemeClr val="dk1"/>
                </a:solidFill>
                <a:latin typeface="+mn-lt"/>
                <a:ea typeface="Arial"/>
                <a:cs typeface="Arial"/>
                <a:sym typeface="Arial"/>
              </a:rPr>
              <a:t>:</a:t>
            </a:r>
            <a:endParaRPr sz="2200" b="0" i="0" u="none" strike="noStrike" cap="none" dirty="0">
              <a:solidFill>
                <a:schemeClr val="dk1"/>
              </a:solidFill>
              <a:latin typeface="+mn-lt"/>
              <a:ea typeface="Arial"/>
              <a:cs typeface="Arial"/>
              <a:sym typeface="Arial"/>
            </a:endParaRPr>
          </a:p>
        </p:txBody>
      </p:sp>
      <p:graphicFrame>
        <p:nvGraphicFramePr>
          <p:cNvPr id="2" name="Object 1" descr="H sub 0, sigma sub 1 squared minus sigma sub 2 squared = 0."/>
          <p:cNvGraphicFramePr>
            <a:graphicFrameLocks noChangeAspect="1"/>
          </p:cNvGraphicFramePr>
          <p:nvPr>
            <p:extLst>
              <p:ext uri="{D42A27DB-BD31-4B8C-83A1-F6EECF244321}">
                <p14:modId xmlns:p14="http://schemas.microsoft.com/office/powerpoint/2010/main" val="1581827721"/>
              </p:ext>
            </p:extLst>
          </p:nvPr>
        </p:nvGraphicFramePr>
        <p:xfrm>
          <a:off x="2623929" y="3617762"/>
          <a:ext cx="1870364" cy="357909"/>
        </p:xfrm>
        <a:graphic>
          <a:graphicData uri="http://schemas.openxmlformats.org/presentationml/2006/ole">
            <mc:AlternateContent xmlns:mc="http://schemas.openxmlformats.org/markup-compatibility/2006">
              <mc:Choice xmlns:v="urn:schemas-microsoft-com:vml" Requires="v">
                <p:oleObj spid="_x0000_s31010" name="Equation" r:id="rId4" imgW="2057400" imgH="393480" progId="Equation.DSMT4">
                  <p:embed/>
                </p:oleObj>
              </mc:Choice>
              <mc:Fallback>
                <p:oleObj name="Equation" r:id="rId4" imgW="2057400" imgH="393480" progId="Equation.DSMT4">
                  <p:embed/>
                  <p:pic>
                    <p:nvPicPr>
                      <p:cNvPr id="0" name=""/>
                      <p:cNvPicPr/>
                      <p:nvPr/>
                    </p:nvPicPr>
                    <p:blipFill>
                      <a:blip r:embed="rId5"/>
                      <a:stretch>
                        <a:fillRect/>
                      </a:stretch>
                    </p:blipFill>
                    <p:spPr>
                      <a:xfrm>
                        <a:off x="2623929" y="3617762"/>
                        <a:ext cx="1870364" cy="357909"/>
                      </a:xfrm>
                      <a:prstGeom prst="rect">
                        <a:avLst/>
                      </a:prstGeom>
                    </p:spPr>
                  </p:pic>
                </p:oleObj>
              </mc:Fallback>
            </mc:AlternateContent>
          </a:graphicData>
        </a:graphic>
      </p:graphicFrame>
      <p:graphicFrame>
        <p:nvGraphicFramePr>
          <p:cNvPr id="3" name="Object 2" descr="H sub 1, sigma sub 1 squared minus sigma sub 2 squared does not equal 0. Both the equations are labeled, 7.5."/>
          <p:cNvGraphicFramePr>
            <a:graphicFrameLocks noChangeAspect="1"/>
          </p:cNvGraphicFramePr>
          <p:nvPr>
            <p:extLst>
              <p:ext uri="{D42A27DB-BD31-4B8C-83A1-F6EECF244321}">
                <p14:modId xmlns:p14="http://schemas.microsoft.com/office/powerpoint/2010/main" val="348495981"/>
              </p:ext>
            </p:extLst>
          </p:nvPr>
        </p:nvGraphicFramePr>
        <p:xfrm>
          <a:off x="2623929" y="4015427"/>
          <a:ext cx="3937000" cy="392112"/>
        </p:xfrm>
        <a:graphic>
          <a:graphicData uri="http://schemas.openxmlformats.org/presentationml/2006/ole">
            <mc:AlternateContent xmlns:mc="http://schemas.openxmlformats.org/markup-compatibility/2006">
              <mc:Choice xmlns:v="urn:schemas-microsoft-com:vml" Requires="v">
                <p:oleObj spid="_x0000_s31011" name="Equation" r:id="rId6" imgW="4330440" imgH="431640" progId="Equation.DSMT4">
                  <p:embed/>
                </p:oleObj>
              </mc:Choice>
              <mc:Fallback>
                <p:oleObj name="Equation" r:id="rId6" imgW="4330440" imgH="431640" progId="Equation.DSMT4">
                  <p:embed/>
                  <p:pic>
                    <p:nvPicPr>
                      <p:cNvPr id="0" name=""/>
                      <p:cNvPicPr/>
                      <p:nvPr/>
                    </p:nvPicPr>
                    <p:blipFill>
                      <a:blip r:embed="rId7"/>
                      <a:stretch>
                        <a:fillRect/>
                      </a:stretch>
                    </p:blipFill>
                    <p:spPr>
                      <a:xfrm>
                        <a:off x="2623929" y="4015427"/>
                        <a:ext cx="3937000" cy="392112"/>
                      </a:xfrm>
                      <a:prstGeom prst="rect">
                        <a:avLst/>
                      </a:prstGeom>
                    </p:spPr>
                  </p:pic>
                </p:oleObj>
              </mc:Fallback>
            </mc:AlternateContent>
          </a:graphicData>
        </a:graphic>
      </p:graphicFrame>
      <p:sp>
        <p:nvSpPr>
          <p:cNvPr id="689" name="Content Placeholder 4"/>
          <p:cNvSpPr txBox="1">
            <a:spLocks noGrp="1"/>
          </p:cNvSpPr>
          <p:nvPr>
            <p:ph type="body" idx="3"/>
          </p:nvPr>
        </p:nvSpPr>
        <p:spPr>
          <a:xfrm>
            <a:off x="452718" y="4506966"/>
            <a:ext cx="2290482" cy="55131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1" u="none" strike="noStrike" cap="none" dirty="0">
                <a:solidFill>
                  <a:srgbClr val="000000"/>
                </a:solidFill>
                <a:latin typeface="+mn-lt"/>
                <a:sym typeface="Arial"/>
              </a:rPr>
              <a:t>F</a:t>
            </a:r>
            <a:r>
              <a:rPr lang="en-US" sz="2200" b="0" i="0" u="none" strike="noStrike" cap="none" dirty="0">
                <a:solidFill>
                  <a:srgbClr val="000000"/>
                </a:solidFill>
                <a:latin typeface="+mn-lt"/>
                <a:sym typeface="Arial"/>
              </a:rPr>
              <a:t>-test statistic:</a:t>
            </a:r>
            <a:endParaRPr sz="2200" dirty="0">
              <a:latin typeface="+mn-lt"/>
            </a:endParaRPr>
          </a:p>
        </p:txBody>
      </p:sp>
      <p:graphicFrame>
        <p:nvGraphicFramePr>
          <p:cNvPr id="4" name="Object 3" descr="F = start fraction s squared sub 1 over s squared sub 2 end fraction, This equation is labeled, 7.6"/>
          <p:cNvGraphicFramePr>
            <a:graphicFrameLocks noChangeAspect="1"/>
          </p:cNvGraphicFramePr>
          <p:nvPr>
            <p:extLst>
              <p:ext uri="{D42A27DB-BD31-4B8C-83A1-F6EECF244321}">
                <p14:modId xmlns:p14="http://schemas.microsoft.com/office/powerpoint/2010/main" val="2547510200"/>
              </p:ext>
            </p:extLst>
          </p:nvPr>
        </p:nvGraphicFramePr>
        <p:xfrm>
          <a:off x="2782416" y="4819032"/>
          <a:ext cx="3778513" cy="682232"/>
        </p:xfrm>
        <a:graphic>
          <a:graphicData uri="http://schemas.openxmlformats.org/presentationml/2006/ole">
            <mc:AlternateContent xmlns:mc="http://schemas.openxmlformats.org/markup-compatibility/2006">
              <mc:Choice xmlns:v="urn:schemas-microsoft-com:vml" Requires="v">
                <p:oleObj spid="_x0000_s31012" name="Equation" r:id="rId8" imgW="4572000" imgH="825480" progId="Equation.DSMT4">
                  <p:embed/>
                </p:oleObj>
              </mc:Choice>
              <mc:Fallback>
                <p:oleObj name="Equation" r:id="rId8" imgW="4572000" imgH="825480" progId="Equation.DSMT4">
                  <p:embed/>
                  <p:pic>
                    <p:nvPicPr>
                      <p:cNvPr id="0" name=""/>
                      <p:cNvPicPr/>
                      <p:nvPr/>
                    </p:nvPicPr>
                    <p:blipFill>
                      <a:blip r:embed="rId9"/>
                      <a:stretch>
                        <a:fillRect/>
                      </a:stretch>
                    </p:blipFill>
                    <p:spPr>
                      <a:xfrm>
                        <a:off x="2782416" y="4819032"/>
                        <a:ext cx="3778513" cy="682232"/>
                      </a:xfrm>
                      <a:prstGeom prst="rect">
                        <a:avLst/>
                      </a:prstGeom>
                    </p:spPr>
                  </p:pic>
                </p:oleObj>
              </mc:Fallback>
            </mc:AlternateContent>
          </a:graphicData>
        </a:graphic>
      </p:graphicFrame>
      <p:sp>
        <p:nvSpPr>
          <p:cNvPr id="691" name="Content Placeholder 5"/>
          <p:cNvSpPr txBox="1">
            <a:spLocks noGrp="1"/>
          </p:cNvSpPr>
          <p:nvPr>
            <p:ph type="body" idx="4"/>
          </p:nvPr>
        </p:nvSpPr>
        <p:spPr>
          <a:xfrm>
            <a:off x="452718" y="5608432"/>
            <a:ext cx="5948082" cy="58364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Excel tool: </a:t>
            </a:r>
            <a:r>
              <a:rPr lang="en-US" sz="2200" b="0" u="none" strike="noStrike" cap="none" dirty="0">
                <a:solidFill>
                  <a:srgbClr val="000000"/>
                </a:solidFill>
                <a:latin typeface="+mn-lt"/>
                <a:sym typeface="Arial"/>
              </a:rPr>
              <a:t>F-test for Equality of Variances</a:t>
            </a:r>
            <a:endParaRPr sz="2200" dirty="0">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i="1" dirty="0">
                <a:latin typeface="+mj-lt"/>
              </a:rPr>
              <a:t>F</a:t>
            </a:r>
            <a:r>
              <a:rPr lang="en-US" dirty="0">
                <a:latin typeface="+mj-lt"/>
              </a:rPr>
              <a:t>-Distribution</a:t>
            </a:r>
          </a:p>
        </p:txBody>
      </p:sp>
      <p:sp>
        <p:nvSpPr>
          <p:cNvPr id="9" name="Content Placeholder 8"/>
          <p:cNvSpPr>
            <a:spLocks noGrp="1"/>
          </p:cNvSpPr>
          <p:nvPr>
            <p:ph type="body" idx="1"/>
          </p:nvPr>
        </p:nvSpPr>
        <p:spPr>
          <a:xfrm>
            <a:off x="457200" y="1600200"/>
            <a:ext cx="8229600" cy="506895"/>
          </a:xfrm>
        </p:spPr>
        <p:txBody>
          <a:bodyPr/>
          <a:lstStyle/>
          <a:p>
            <a:pPr marL="255588" lvl="0" indent="-255588">
              <a:buSzPts val="2000"/>
            </a:pPr>
            <a:r>
              <a:rPr lang="en-US" sz="2000" dirty="0">
                <a:latin typeface="+mn-lt"/>
              </a:rPr>
              <a:t>The </a:t>
            </a:r>
            <a:r>
              <a:rPr lang="en-US" sz="2000" i="1" dirty="0">
                <a:latin typeface="+mn-lt"/>
              </a:rPr>
              <a:t>F</a:t>
            </a:r>
            <a:r>
              <a:rPr lang="en-US" sz="2000" dirty="0">
                <a:latin typeface="+mn-lt"/>
              </a:rPr>
              <a:t>-distribution has two degrees of freedom, one associated with</a:t>
            </a:r>
          </a:p>
        </p:txBody>
      </p:sp>
      <p:sp>
        <p:nvSpPr>
          <p:cNvPr id="10" name="Content Placeholder 9"/>
          <p:cNvSpPr>
            <a:spLocks noGrp="1"/>
          </p:cNvSpPr>
          <p:nvPr>
            <p:ph type="body" idx="2"/>
          </p:nvPr>
        </p:nvSpPr>
        <p:spPr>
          <a:xfrm>
            <a:off x="735496" y="2148367"/>
            <a:ext cx="3578087" cy="353406"/>
          </a:xfrm>
        </p:spPr>
        <p:txBody>
          <a:bodyPr/>
          <a:lstStyle/>
          <a:p>
            <a:pPr marL="0" lvl="0" indent="0">
              <a:spcBef>
                <a:spcPts val="0"/>
              </a:spcBef>
              <a:buSzPts val="2000"/>
              <a:buNone/>
            </a:pPr>
            <a:r>
              <a:rPr lang="en-US" sz="2000" dirty="0">
                <a:latin typeface="+mn-lt"/>
              </a:rPr>
              <a:t>the numerator of the </a:t>
            </a:r>
            <a:r>
              <a:rPr lang="en-US" sz="2000" i="1" dirty="0">
                <a:latin typeface="+mn-lt"/>
              </a:rPr>
              <a:t>F</a:t>
            </a:r>
            <a:r>
              <a:rPr lang="en-US" sz="2000" dirty="0">
                <a:latin typeface="+mn-lt"/>
              </a:rPr>
              <a:t>-statistic,</a:t>
            </a:r>
          </a:p>
        </p:txBody>
      </p:sp>
      <p:graphicFrame>
        <p:nvGraphicFramePr>
          <p:cNvPr id="23" name="Object 22" descr="n sub 1 minus 1,"/>
          <p:cNvGraphicFramePr>
            <a:graphicFrameLocks noChangeAspect="1"/>
          </p:cNvGraphicFramePr>
          <p:nvPr>
            <p:extLst>
              <p:ext uri="{D42A27DB-BD31-4B8C-83A1-F6EECF244321}">
                <p14:modId xmlns:p14="http://schemas.microsoft.com/office/powerpoint/2010/main" val="1577342117"/>
              </p:ext>
            </p:extLst>
          </p:nvPr>
        </p:nvGraphicFramePr>
        <p:xfrm>
          <a:off x="4403034" y="2157080"/>
          <a:ext cx="577273" cy="314876"/>
        </p:xfrm>
        <a:graphic>
          <a:graphicData uri="http://schemas.openxmlformats.org/presentationml/2006/ole">
            <mc:AlternateContent xmlns:mc="http://schemas.openxmlformats.org/markup-compatibility/2006">
              <mc:Choice xmlns:v="urn:schemas-microsoft-com:vml" Requires="v">
                <p:oleObj spid="_x0000_s31934" name="Equation" r:id="rId3" imgW="698400" imgH="380880" progId="Equation.DSMT4">
                  <p:embed/>
                </p:oleObj>
              </mc:Choice>
              <mc:Fallback>
                <p:oleObj name="Equation" r:id="rId3" imgW="698400" imgH="380880" progId="Equation.DSMT4">
                  <p:embed/>
                  <p:pic>
                    <p:nvPicPr>
                      <p:cNvPr id="0" name=""/>
                      <p:cNvPicPr/>
                      <p:nvPr/>
                    </p:nvPicPr>
                    <p:blipFill>
                      <a:blip r:embed="rId4"/>
                      <a:stretch>
                        <a:fillRect/>
                      </a:stretch>
                    </p:blipFill>
                    <p:spPr>
                      <a:xfrm>
                        <a:off x="4403034" y="2157080"/>
                        <a:ext cx="577273" cy="314876"/>
                      </a:xfrm>
                      <a:prstGeom prst="rect">
                        <a:avLst/>
                      </a:prstGeom>
                    </p:spPr>
                  </p:pic>
                </p:oleObj>
              </mc:Fallback>
            </mc:AlternateContent>
          </a:graphicData>
        </a:graphic>
      </p:graphicFrame>
      <p:sp>
        <p:nvSpPr>
          <p:cNvPr id="11" name="Content Placeholder 10"/>
          <p:cNvSpPr>
            <a:spLocks noGrp="1"/>
          </p:cNvSpPr>
          <p:nvPr>
            <p:ph type="body" idx="3"/>
          </p:nvPr>
        </p:nvSpPr>
        <p:spPr>
          <a:xfrm>
            <a:off x="5069758" y="2148367"/>
            <a:ext cx="3369365" cy="337583"/>
          </a:xfrm>
        </p:spPr>
        <p:txBody>
          <a:bodyPr/>
          <a:lstStyle/>
          <a:p>
            <a:pPr marL="0" lvl="0" indent="0">
              <a:spcBef>
                <a:spcPts val="0"/>
              </a:spcBef>
              <a:buSzPts val="2000"/>
              <a:buNone/>
            </a:pPr>
            <a:r>
              <a:rPr lang="en-US" sz="2000" dirty="0">
                <a:latin typeface="+mn-lt"/>
              </a:rPr>
              <a:t>and one associated with the</a:t>
            </a:r>
          </a:p>
        </p:txBody>
      </p:sp>
      <p:sp>
        <p:nvSpPr>
          <p:cNvPr id="12" name="Content Placeholder 11"/>
          <p:cNvSpPr>
            <a:spLocks noGrp="1"/>
          </p:cNvSpPr>
          <p:nvPr>
            <p:ph type="body" idx="4"/>
          </p:nvPr>
        </p:nvSpPr>
        <p:spPr>
          <a:xfrm>
            <a:off x="735496" y="2543045"/>
            <a:ext cx="3478696" cy="343534"/>
          </a:xfrm>
        </p:spPr>
        <p:txBody>
          <a:bodyPr/>
          <a:lstStyle/>
          <a:p>
            <a:pPr marL="0" lvl="0" indent="0">
              <a:spcBef>
                <a:spcPts val="0"/>
              </a:spcBef>
              <a:buSzPts val="2000"/>
              <a:buNone/>
            </a:pPr>
            <a:r>
              <a:rPr lang="en-US" sz="2000" dirty="0">
                <a:latin typeface="+mn-lt"/>
              </a:rPr>
              <a:t>denominator of the </a:t>
            </a:r>
            <a:r>
              <a:rPr lang="en-US" sz="2000" i="1" dirty="0">
                <a:latin typeface="+mn-lt"/>
              </a:rPr>
              <a:t>F</a:t>
            </a:r>
            <a:r>
              <a:rPr lang="en-US" sz="2000" dirty="0">
                <a:latin typeface="+mn-lt"/>
              </a:rPr>
              <a:t>-statistic,</a:t>
            </a:r>
          </a:p>
        </p:txBody>
      </p:sp>
      <p:graphicFrame>
        <p:nvGraphicFramePr>
          <p:cNvPr id="24" name="Object 23" descr="n sub 2 minus 1."/>
          <p:cNvGraphicFramePr>
            <a:graphicFrameLocks noChangeAspect="1"/>
          </p:cNvGraphicFramePr>
          <p:nvPr>
            <p:extLst>
              <p:ext uri="{D42A27DB-BD31-4B8C-83A1-F6EECF244321}">
                <p14:modId xmlns:p14="http://schemas.microsoft.com/office/powerpoint/2010/main" val="1383279261"/>
              </p:ext>
            </p:extLst>
          </p:nvPr>
        </p:nvGraphicFramePr>
        <p:xfrm>
          <a:off x="4293497" y="2572164"/>
          <a:ext cx="617537" cy="314325"/>
        </p:xfrm>
        <a:graphic>
          <a:graphicData uri="http://schemas.openxmlformats.org/presentationml/2006/ole">
            <mc:AlternateContent xmlns:mc="http://schemas.openxmlformats.org/markup-compatibility/2006">
              <mc:Choice xmlns:v="urn:schemas-microsoft-com:vml" Requires="v">
                <p:oleObj spid="_x0000_s31935" name="Equation" r:id="rId5" imgW="749160" imgH="380880" progId="Equation.DSMT4">
                  <p:embed/>
                </p:oleObj>
              </mc:Choice>
              <mc:Fallback>
                <p:oleObj name="Equation" r:id="rId5" imgW="749160" imgH="380880" progId="Equation.DSMT4">
                  <p:embed/>
                  <p:pic>
                    <p:nvPicPr>
                      <p:cNvPr id="23" name="Object 22"/>
                      <p:cNvPicPr/>
                      <p:nvPr/>
                    </p:nvPicPr>
                    <p:blipFill>
                      <a:blip r:embed="rId6"/>
                      <a:stretch>
                        <a:fillRect/>
                      </a:stretch>
                    </p:blipFill>
                    <p:spPr>
                      <a:xfrm>
                        <a:off x="4293497" y="2572164"/>
                        <a:ext cx="617537" cy="314325"/>
                      </a:xfrm>
                      <a:prstGeom prst="rect">
                        <a:avLst/>
                      </a:prstGeom>
                    </p:spPr>
                  </p:pic>
                </p:oleObj>
              </mc:Fallback>
            </mc:AlternateContent>
          </a:graphicData>
        </a:graphic>
      </p:graphicFrame>
      <p:sp>
        <p:nvSpPr>
          <p:cNvPr id="13" name="Content Placeholder 12"/>
          <p:cNvSpPr>
            <a:spLocks noGrp="1"/>
          </p:cNvSpPr>
          <p:nvPr>
            <p:ph type="body" idx="5"/>
          </p:nvPr>
        </p:nvSpPr>
        <p:spPr>
          <a:xfrm>
            <a:off x="457200" y="2951019"/>
            <a:ext cx="8229600" cy="831433"/>
          </a:xfrm>
        </p:spPr>
        <p:txBody>
          <a:bodyPr/>
          <a:lstStyle/>
          <a:p>
            <a:pPr marL="256032" lvl="0" indent="-256032">
              <a:buSzPts val="2000"/>
            </a:pPr>
            <a:r>
              <a:rPr lang="en-US" sz="2000" dirty="0">
                <a:latin typeface="+mn-lt"/>
              </a:rPr>
              <a:t>Table 4, Appendix A provides only upper-tail critical values, and the distribution is not symmetric.</a:t>
            </a:r>
          </a:p>
        </p:txBody>
      </p:sp>
      <p:pic>
        <p:nvPicPr>
          <p:cNvPr id="26" name="Picture 25" descr="A table titled, Upper critical values of the F distribution for numerator degrees of freedom v sub 1 and denominator degrees of freedom v sub 2, 5% significance level has 11 columns and 10 rows. The columns and the rows represents v sub 1 and v sub 2 respectively. The column headings from left to right are as follows. V sub 2 or v sub 1, 1, 2, 3, 4, 5, 6, 7, 8, 9, and 10. The row entries are as follows. Row 1. 1, 161.448, 199.500, 215.707, 224.583, 230.162, 233.986, 236.768, 238.882, 240.543, 241.882. Row 2. 2, 18.513, 19.000, 19.164, 19.247, 19.296, 19.330, 19.353, 19.371, 19.385, 19.396. Row 3. 3, 10.128, 9.552, 9.277, 9.117, 9.013, 8.941, 8.887, 8.845, 8.812, 8.786. Row 4. 4, 7.709, 6.944, 6.591, 6.388, 6.256, 6.163, 6.094, 6.041, 5.999, 5.964. Row 5. 5, 6.608, 5.786, 5.409, 5.192, 5.050, 4.950, 4.876, 4.818, 4.772, 4.735. Row 6. 6, 5.987, 5.143, 4.757, 4.534, 4.387, 4.284, 4.207, 4.147, 4.099, 4.060. Row 7. 7, 5.591, 4.737, 4.347, 4.120, 3.972, 3.866, 3.787, 3.726, 3.677, 3.637. Row 8. 8, 5.318, 4.459, 4.066, 3.838, 3.687, 3.581, 3.500, 3.438, 3.388, 3.347. Row 9. 9, 5.117, 4.256, 3.863, 3.633, 3.482, 3.374, 3.293, 3.230, 3.179, 3.137. Row 10. 10, 4.965, 4.103, 3.708, 3.478, 3.326, 3.217, 3.135, 3.072, 3.020, 2.978."/>
          <p:cNvPicPr>
            <a:picLocks noChangeAspect="1"/>
          </p:cNvPicPr>
          <p:nvPr/>
        </p:nvPicPr>
        <p:blipFill>
          <a:blip r:embed="rId7"/>
          <a:stretch>
            <a:fillRect/>
          </a:stretch>
        </p:blipFill>
        <p:spPr>
          <a:xfrm>
            <a:off x="1493505" y="3886648"/>
            <a:ext cx="6156990" cy="2332805"/>
          </a:xfrm>
          <a:prstGeom prst="rect">
            <a:avLst/>
          </a:prstGeom>
        </p:spPr>
      </p:pic>
    </p:spTree>
    <p:extLst>
      <p:ext uri="{BB962C8B-B14F-4D97-AF65-F5344CB8AC3E}">
        <p14:creationId xmlns:p14="http://schemas.microsoft.com/office/powerpoint/2010/main" val="2330491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Conducting the </a:t>
            </a:r>
            <a:r>
              <a:rPr lang="en-US" sz="3600" b="1" i="1" u="none" strike="noStrike" cap="none" dirty="0">
                <a:solidFill>
                  <a:srgbClr val="007FA3"/>
                </a:solidFill>
                <a:latin typeface="+mj-lt"/>
                <a:ea typeface="Arial"/>
                <a:cs typeface="Arial"/>
                <a:sym typeface="Arial"/>
              </a:rPr>
              <a:t>F</a:t>
            </a:r>
            <a:r>
              <a:rPr lang="en-US" sz="3600" b="1" i="0" u="none" strike="noStrike" cap="none" dirty="0">
                <a:solidFill>
                  <a:srgbClr val="007FA3"/>
                </a:solidFill>
                <a:latin typeface="+mj-lt"/>
                <a:ea typeface="Arial"/>
                <a:cs typeface="Arial"/>
                <a:sym typeface="Arial"/>
              </a:rPr>
              <a:t>-Test</a:t>
            </a:r>
            <a:endParaRPr sz="3600" b="1" i="0" u="none" strike="noStrike" cap="none" dirty="0">
              <a:solidFill>
                <a:srgbClr val="007FA3"/>
              </a:solidFill>
              <a:latin typeface="+mj-lt"/>
              <a:ea typeface="Arial"/>
              <a:cs typeface="Arial"/>
              <a:sym typeface="Arial"/>
            </a:endParaRPr>
          </a:p>
        </p:txBody>
      </p:sp>
      <p:sp>
        <p:nvSpPr>
          <p:cNvPr id="710" name="Content Placeholder 2"/>
          <p:cNvSpPr txBox="1">
            <a:spLocks noGrp="1"/>
          </p:cNvSpPr>
          <p:nvPr>
            <p:ph type="body" idx="1"/>
          </p:nvPr>
        </p:nvSpPr>
        <p:spPr>
          <a:xfrm>
            <a:off x="457200" y="1600201"/>
            <a:ext cx="8229600" cy="165947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Although the hypothesis test is really a two-tailed test, we will simplify it as an upper-tailed, one-tailed test to make it easy to use tables of the </a:t>
            </a:r>
            <a:r>
              <a:rPr lang="en-US" sz="1800" b="0" i="1" u="none" strike="noStrike" cap="none" dirty="0">
                <a:solidFill>
                  <a:schemeClr val="dk1"/>
                </a:solidFill>
                <a:latin typeface="+mn-lt"/>
                <a:ea typeface="Arial"/>
                <a:cs typeface="Arial"/>
                <a:sym typeface="Arial"/>
              </a:rPr>
              <a:t>F</a:t>
            </a:r>
            <a:r>
              <a:rPr lang="en-US" sz="1800" b="0" i="0" u="none" strike="noStrike" cap="none" dirty="0">
                <a:solidFill>
                  <a:schemeClr val="dk1"/>
                </a:solidFill>
                <a:latin typeface="+mn-lt"/>
                <a:ea typeface="Arial"/>
                <a:cs typeface="Arial"/>
                <a:sym typeface="Arial"/>
              </a:rPr>
              <a:t>-distribution and interpret the results of the Excel tool.</a:t>
            </a:r>
            <a:endParaRPr sz="18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We do this by ensuring that when we compute </a:t>
            </a:r>
            <a:r>
              <a:rPr lang="en-US" sz="1800" b="0" i="1" u="none" strike="noStrike" cap="none" dirty="0">
                <a:solidFill>
                  <a:schemeClr val="dk1"/>
                </a:solidFill>
                <a:latin typeface="+mn-lt"/>
                <a:ea typeface="Arial"/>
                <a:cs typeface="Arial"/>
                <a:sym typeface="Arial"/>
              </a:rPr>
              <a:t>F</a:t>
            </a:r>
            <a:r>
              <a:rPr lang="en-US" sz="1800" b="0" i="0" u="none" strike="noStrike" cap="none" dirty="0">
                <a:solidFill>
                  <a:schemeClr val="dk1"/>
                </a:solidFill>
                <a:latin typeface="+mn-lt"/>
                <a:ea typeface="Arial"/>
                <a:cs typeface="Arial"/>
                <a:sym typeface="Arial"/>
              </a:rPr>
              <a:t>, we take the ratio of the larger sample variance to the smaller sample variance.</a:t>
            </a:r>
            <a:endParaRPr sz="1800" b="0" i="0" u="none" strike="noStrike" cap="none" dirty="0">
              <a:solidFill>
                <a:schemeClr val="dk1"/>
              </a:solidFill>
              <a:latin typeface="+mn-lt"/>
              <a:ea typeface="Arial"/>
              <a:cs typeface="Arial"/>
              <a:sym typeface="Arial"/>
            </a:endParaRPr>
          </a:p>
        </p:txBody>
      </p:sp>
      <p:sp>
        <p:nvSpPr>
          <p:cNvPr id="711" name="Content Placeholder 3"/>
          <p:cNvSpPr txBox="1">
            <a:spLocks noGrp="1"/>
          </p:cNvSpPr>
          <p:nvPr>
            <p:ph type="body" idx="2"/>
          </p:nvPr>
        </p:nvSpPr>
        <p:spPr>
          <a:xfrm>
            <a:off x="457201" y="3356457"/>
            <a:ext cx="2494722" cy="480047"/>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Find the critical value</a:t>
            </a:r>
            <a:endParaRPr sz="1800" dirty="0">
              <a:latin typeface="+mn-lt"/>
            </a:endParaRPr>
          </a:p>
        </p:txBody>
      </p:sp>
      <p:graphicFrame>
        <p:nvGraphicFramePr>
          <p:cNvPr id="2" name="Object 1" descr="F sub start expression start fraction alpha over 2 end fraction, d f 1, d f 2 end expression"/>
          <p:cNvGraphicFramePr>
            <a:graphicFrameLocks noChangeAspect="1"/>
          </p:cNvGraphicFramePr>
          <p:nvPr>
            <p:extLst>
              <p:ext uri="{D42A27DB-BD31-4B8C-83A1-F6EECF244321}">
                <p14:modId xmlns:p14="http://schemas.microsoft.com/office/powerpoint/2010/main" val="1200129407"/>
              </p:ext>
            </p:extLst>
          </p:nvPr>
        </p:nvGraphicFramePr>
        <p:xfrm>
          <a:off x="3010749" y="3541853"/>
          <a:ext cx="819727" cy="542636"/>
        </p:xfrm>
        <a:graphic>
          <a:graphicData uri="http://schemas.openxmlformats.org/presentationml/2006/ole">
            <mc:AlternateContent xmlns:mc="http://schemas.openxmlformats.org/markup-compatibility/2006">
              <mc:Choice xmlns:v="urn:schemas-microsoft-com:vml" Requires="v">
                <p:oleObj spid="_x0000_s32956" name="Equation" r:id="rId4" imgW="901440" imgH="596880" progId="Equation.DSMT4">
                  <p:embed/>
                </p:oleObj>
              </mc:Choice>
              <mc:Fallback>
                <p:oleObj name="Equation" r:id="rId4" imgW="901440" imgH="596880" progId="Equation.DSMT4">
                  <p:embed/>
                  <p:pic>
                    <p:nvPicPr>
                      <p:cNvPr id="0" name=""/>
                      <p:cNvPicPr/>
                      <p:nvPr/>
                    </p:nvPicPr>
                    <p:blipFill>
                      <a:blip r:embed="rId5"/>
                      <a:stretch>
                        <a:fillRect/>
                      </a:stretch>
                    </p:blipFill>
                    <p:spPr>
                      <a:xfrm>
                        <a:off x="3010749" y="3541853"/>
                        <a:ext cx="819727" cy="542636"/>
                      </a:xfrm>
                      <a:prstGeom prst="rect">
                        <a:avLst/>
                      </a:prstGeom>
                    </p:spPr>
                  </p:pic>
                </p:oleObj>
              </mc:Fallback>
            </mc:AlternateContent>
          </a:graphicData>
        </a:graphic>
      </p:graphicFrame>
      <p:sp>
        <p:nvSpPr>
          <p:cNvPr id="713" name="Content Placeholder 4"/>
          <p:cNvSpPr txBox="1">
            <a:spLocks noGrp="1"/>
          </p:cNvSpPr>
          <p:nvPr>
            <p:ph type="body" idx="3"/>
          </p:nvPr>
        </p:nvSpPr>
        <p:spPr>
          <a:xfrm>
            <a:off x="3889302" y="3545256"/>
            <a:ext cx="4797498" cy="291248"/>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1800" b="0" i="0" u="none" strike="noStrike" cap="none" dirty="0">
                <a:solidFill>
                  <a:schemeClr val="dk1"/>
                </a:solidFill>
                <a:latin typeface="+mn-lt"/>
                <a:sym typeface="Arial"/>
              </a:rPr>
              <a:t>of the </a:t>
            </a:r>
            <a:r>
              <a:rPr lang="en-US" sz="1800" b="0" i="1" u="none" strike="noStrike" cap="none" dirty="0">
                <a:solidFill>
                  <a:schemeClr val="dk1"/>
                </a:solidFill>
                <a:latin typeface="+mn-lt"/>
                <a:sym typeface="Arial"/>
              </a:rPr>
              <a:t>F</a:t>
            </a:r>
            <a:r>
              <a:rPr lang="en-US" sz="1800" b="0" i="0" u="none" strike="noStrike" cap="none" dirty="0">
                <a:solidFill>
                  <a:schemeClr val="dk1"/>
                </a:solidFill>
                <a:latin typeface="+mn-lt"/>
                <a:sym typeface="Arial"/>
              </a:rPr>
              <a:t>-distribution, </a:t>
            </a:r>
            <a:r>
              <a:rPr lang="en-US" sz="1800" b="0" i="0" u="none" strike="noStrike" cap="none" dirty="0" smtClean="0">
                <a:solidFill>
                  <a:schemeClr val="dk1"/>
                </a:solidFill>
                <a:latin typeface="+mn-lt"/>
                <a:sym typeface="Arial"/>
              </a:rPr>
              <a:t>and </a:t>
            </a:r>
            <a:r>
              <a:rPr lang="en-US" sz="1800" dirty="0">
                <a:latin typeface="+mn-lt"/>
              </a:rPr>
              <a:t>then </a:t>
            </a:r>
            <a:r>
              <a:rPr lang="en-US" sz="1800" dirty="0" smtClean="0">
                <a:latin typeface="+mn-lt"/>
              </a:rPr>
              <a:t>we </a:t>
            </a:r>
            <a:r>
              <a:rPr lang="en-US" sz="1800" dirty="0">
                <a:latin typeface="+mn-lt"/>
              </a:rPr>
              <a:t>reject </a:t>
            </a:r>
            <a:r>
              <a:rPr lang="en-US" sz="1800" dirty="0" smtClean="0">
                <a:latin typeface="+mn-lt"/>
              </a:rPr>
              <a:t>the</a:t>
            </a:r>
            <a:endParaRPr sz="1800" dirty="0">
              <a:latin typeface="+mn-lt"/>
            </a:endParaRPr>
          </a:p>
        </p:txBody>
      </p:sp>
      <p:sp>
        <p:nvSpPr>
          <p:cNvPr id="714" name="Content Placeholder 5"/>
          <p:cNvSpPr txBox="1">
            <a:spLocks noGrp="1"/>
          </p:cNvSpPr>
          <p:nvPr>
            <p:ph type="body" idx="4"/>
          </p:nvPr>
        </p:nvSpPr>
        <p:spPr>
          <a:xfrm>
            <a:off x="742913" y="4146655"/>
            <a:ext cx="7854435" cy="2886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smtClean="0">
                <a:solidFill>
                  <a:schemeClr val="dk1"/>
                </a:solidFill>
                <a:latin typeface="+mn-lt"/>
                <a:sym typeface="Arial"/>
              </a:rPr>
              <a:t>null </a:t>
            </a:r>
            <a:r>
              <a:rPr lang="en-US" sz="1800" b="0" i="0" u="none" strike="noStrike" cap="none" dirty="0">
                <a:solidFill>
                  <a:schemeClr val="dk1"/>
                </a:solidFill>
                <a:latin typeface="+mn-lt"/>
                <a:sym typeface="Arial"/>
              </a:rPr>
              <a:t>hypothesis if the </a:t>
            </a:r>
            <a:r>
              <a:rPr lang="en-US" sz="1800" b="0" i="1" u="none" strike="noStrike" cap="none" dirty="0">
                <a:solidFill>
                  <a:schemeClr val="dk1"/>
                </a:solidFill>
                <a:latin typeface="+mn-lt"/>
                <a:sym typeface="Arial"/>
              </a:rPr>
              <a:t>F</a:t>
            </a:r>
            <a:r>
              <a:rPr lang="en-US" sz="1800" b="0" i="0" u="none" strike="noStrike" cap="none" dirty="0">
                <a:solidFill>
                  <a:schemeClr val="dk1"/>
                </a:solidFill>
                <a:latin typeface="+mn-lt"/>
                <a:sym typeface="Arial"/>
              </a:rPr>
              <a:t>-test statistic exceeds the critical value.</a:t>
            </a:r>
            <a:endParaRPr sz="1800" dirty="0">
              <a:latin typeface="+mn-lt"/>
            </a:endParaRPr>
          </a:p>
        </p:txBody>
      </p:sp>
      <p:sp>
        <p:nvSpPr>
          <p:cNvPr id="715" name="Content Placeholder 6"/>
          <p:cNvSpPr txBox="1">
            <a:spLocks noGrp="1"/>
          </p:cNvSpPr>
          <p:nvPr>
            <p:ph type="body" idx="5"/>
          </p:nvPr>
        </p:nvSpPr>
        <p:spPr>
          <a:xfrm>
            <a:off x="457201" y="4497503"/>
            <a:ext cx="2623930" cy="51153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Note that we are using</a:t>
            </a:r>
            <a:endParaRPr sz="1800" dirty="0">
              <a:latin typeface="+mn-lt"/>
            </a:endParaRPr>
          </a:p>
        </p:txBody>
      </p:sp>
      <p:graphicFrame>
        <p:nvGraphicFramePr>
          <p:cNvPr id="3" name="Object 2" descr="start fraction alpha over 2 end fraction"/>
          <p:cNvGraphicFramePr>
            <a:graphicFrameLocks noChangeAspect="1"/>
          </p:cNvGraphicFramePr>
          <p:nvPr>
            <p:extLst>
              <p:ext uri="{D42A27DB-BD31-4B8C-83A1-F6EECF244321}">
                <p14:modId xmlns:p14="http://schemas.microsoft.com/office/powerpoint/2010/main" val="1872800907"/>
              </p:ext>
            </p:extLst>
          </p:nvPr>
        </p:nvGraphicFramePr>
        <p:xfrm>
          <a:off x="3150704" y="4577175"/>
          <a:ext cx="219459" cy="543877"/>
        </p:xfrm>
        <a:graphic>
          <a:graphicData uri="http://schemas.openxmlformats.org/presentationml/2006/ole">
            <mc:AlternateContent xmlns:mc="http://schemas.openxmlformats.org/markup-compatibility/2006">
              <mc:Choice xmlns:v="urn:schemas-microsoft-com:vml" Requires="v">
                <p:oleObj spid="_x0000_s32957" name="Equation" r:id="rId6" imgW="291960" imgH="723600" progId="Equation.DSMT4">
                  <p:embed/>
                </p:oleObj>
              </mc:Choice>
              <mc:Fallback>
                <p:oleObj name="Equation" r:id="rId6" imgW="291960" imgH="723600" progId="Equation.DSMT4">
                  <p:embed/>
                  <p:pic>
                    <p:nvPicPr>
                      <p:cNvPr id="0" name=""/>
                      <p:cNvPicPr/>
                      <p:nvPr/>
                    </p:nvPicPr>
                    <p:blipFill>
                      <a:blip r:embed="rId7"/>
                      <a:stretch>
                        <a:fillRect/>
                      </a:stretch>
                    </p:blipFill>
                    <p:spPr>
                      <a:xfrm>
                        <a:off x="3150704" y="4577175"/>
                        <a:ext cx="219459" cy="543877"/>
                      </a:xfrm>
                      <a:prstGeom prst="rect">
                        <a:avLst/>
                      </a:prstGeom>
                    </p:spPr>
                  </p:pic>
                </p:oleObj>
              </mc:Fallback>
            </mc:AlternateContent>
          </a:graphicData>
        </a:graphic>
      </p:graphicFrame>
      <p:sp>
        <p:nvSpPr>
          <p:cNvPr id="717" name="Content Placeholder 7"/>
          <p:cNvSpPr txBox="1">
            <a:spLocks noGrp="1"/>
          </p:cNvSpPr>
          <p:nvPr>
            <p:ph type="body" idx="6"/>
          </p:nvPr>
        </p:nvSpPr>
        <p:spPr>
          <a:xfrm>
            <a:off x="3479492" y="4717466"/>
            <a:ext cx="4218296" cy="300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chemeClr val="dk1"/>
                </a:solidFill>
                <a:latin typeface="+mn-lt"/>
                <a:ea typeface="Arial"/>
                <a:cs typeface="Arial"/>
                <a:sym typeface="Arial"/>
              </a:rPr>
              <a:t>to find the critical value, not </a:t>
            </a:r>
            <a:r>
              <a:rPr lang="el-GR" sz="1800" b="0" i="1" u="none" strike="noStrike" cap="none" dirty="0" smtClean="0">
                <a:solidFill>
                  <a:schemeClr val="dk1"/>
                </a:solidFill>
                <a:latin typeface="+mn-lt"/>
                <a:ea typeface="Arial"/>
                <a:cs typeface="Arial"/>
                <a:sym typeface="Arial"/>
              </a:rPr>
              <a:t>α</a:t>
            </a:r>
            <a:r>
              <a:rPr lang="en-US" sz="1800" b="0" i="0" u="none" strike="noStrike" cap="none" dirty="0" smtClean="0">
                <a:solidFill>
                  <a:schemeClr val="dk1"/>
                </a:solidFill>
                <a:latin typeface="+mn-lt"/>
                <a:ea typeface="Arial"/>
                <a:cs typeface="Arial"/>
                <a:sym typeface="Arial"/>
              </a:rPr>
              <a:t>.</a:t>
            </a:r>
            <a:endParaRPr sz="1800" b="0" i="0" u="none" strike="noStrike" cap="none" dirty="0">
              <a:solidFill>
                <a:schemeClr val="dk1"/>
              </a:solidFill>
              <a:latin typeface="+mn-lt"/>
              <a:ea typeface="Arial"/>
              <a:cs typeface="Arial"/>
              <a:sym typeface="Arial"/>
            </a:endParaRPr>
          </a:p>
        </p:txBody>
      </p:sp>
      <p:sp>
        <p:nvSpPr>
          <p:cNvPr id="718" name="Content Placeholder 8"/>
          <p:cNvSpPr txBox="1">
            <a:spLocks noGrp="1"/>
          </p:cNvSpPr>
          <p:nvPr>
            <p:ph type="body" idx="7"/>
          </p:nvPr>
        </p:nvSpPr>
        <p:spPr>
          <a:xfrm>
            <a:off x="742913" y="5190630"/>
            <a:ext cx="7943887" cy="6585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chemeClr val="dk1"/>
                </a:solidFill>
                <a:latin typeface="+mn-lt"/>
                <a:ea typeface="Arial"/>
                <a:cs typeface="Arial"/>
                <a:sym typeface="Arial"/>
              </a:rPr>
              <a:t>This is because we are using only the upper tail information on which to base our conclusion.</a:t>
            </a:r>
            <a:endParaRPr sz="1800" b="0" i="0" u="none" strike="noStrike" cap="none" dirty="0">
              <a:solidFill>
                <a:schemeClr val="dk1"/>
              </a:solidFill>
              <a:latin typeface="+mn-lt"/>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j-lt"/>
              </a:rPr>
              <a:t>Example 7.12: Applying the </a:t>
            </a:r>
            <a:r>
              <a:rPr lang="en-US" i="1" dirty="0">
                <a:latin typeface="+mj-lt"/>
              </a:rPr>
              <a:t>F</a:t>
            </a:r>
            <a:r>
              <a:rPr lang="en-US" dirty="0">
                <a:latin typeface="+mj-lt"/>
              </a:rPr>
              <a:t>-Test for Equality of Variances</a:t>
            </a:r>
          </a:p>
        </p:txBody>
      </p:sp>
      <p:sp>
        <p:nvSpPr>
          <p:cNvPr id="7" name="Content Placeholder 6"/>
          <p:cNvSpPr>
            <a:spLocks noGrp="1"/>
          </p:cNvSpPr>
          <p:nvPr>
            <p:ph type="body" idx="1"/>
          </p:nvPr>
        </p:nvSpPr>
        <p:spPr>
          <a:xfrm>
            <a:off x="457200" y="1600201"/>
            <a:ext cx="8229600" cy="2504660"/>
          </a:xfrm>
        </p:spPr>
        <p:txBody>
          <a:bodyPr/>
          <a:lstStyle/>
          <a:p>
            <a:pPr marL="256032" lvl="0" indent="-256032">
              <a:buSzPts val="2400"/>
            </a:pPr>
            <a:r>
              <a:rPr lang="en-US" sz="2400" dirty="0">
                <a:solidFill>
                  <a:srgbClr val="000000"/>
                </a:solidFill>
                <a:latin typeface="+mn-lt"/>
              </a:rPr>
              <a:t>Determine whether the variance of lead times is the same for Alum Sheeting and Durrable Products in the Purchase Orders data.</a:t>
            </a:r>
            <a:endParaRPr lang="en-US" sz="2400" dirty="0">
              <a:latin typeface="+mn-lt"/>
            </a:endParaRPr>
          </a:p>
          <a:p>
            <a:pPr marL="740664" lvl="1" indent="-283464">
              <a:buSzPts val="2400"/>
            </a:pPr>
            <a:r>
              <a:rPr lang="en-US" sz="2400" dirty="0">
                <a:solidFill>
                  <a:srgbClr val="000000"/>
                </a:solidFill>
                <a:latin typeface="+mn-lt"/>
              </a:rPr>
              <a:t>The variance of the lead times for Alum Sheeting is larger than the variance for Durable Products, so this is assigned to Variable 1.</a:t>
            </a:r>
            <a:endParaRPr lang="en-US" sz="2400" dirty="0">
              <a:latin typeface="+mn-lt"/>
            </a:endParaRPr>
          </a:p>
        </p:txBody>
      </p:sp>
      <p:sp>
        <p:nvSpPr>
          <p:cNvPr id="8" name="Content Placeholder 7"/>
          <p:cNvSpPr>
            <a:spLocks noGrp="1"/>
          </p:cNvSpPr>
          <p:nvPr>
            <p:ph type="body" idx="2"/>
          </p:nvPr>
        </p:nvSpPr>
        <p:spPr>
          <a:xfrm>
            <a:off x="457200" y="4244977"/>
            <a:ext cx="1272209" cy="411503"/>
          </a:xfrm>
        </p:spPr>
        <p:txBody>
          <a:bodyPr/>
          <a:lstStyle/>
          <a:p>
            <a:pPr marL="0" lvl="0" indent="0">
              <a:spcBef>
                <a:spcPts val="0"/>
              </a:spcBef>
              <a:buSzPts val="2400"/>
              <a:buNone/>
            </a:pPr>
            <a:r>
              <a:rPr lang="en-US" sz="2400" i="1" dirty="0">
                <a:solidFill>
                  <a:srgbClr val="000000"/>
                </a:solidFill>
                <a:latin typeface="+mn-lt"/>
              </a:rPr>
              <a:t>F</a:t>
            </a:r>
            <a:r>
              <a:rPr lang="en-US" sz="2400" dirty="0">
                <a:solidFill>
                  <a:srgbClr val="000000"/>
                </a:solidFill>
                <a:latin typeface="+mn-lt"/>
              </a:rPr>
              <a:t> = 3.47</a:t>
            </a:r>
            <a:endParaRPr lang="en-US" sz="2400" dirty="0">
              <a:latin typeface="+mn-lt"/>
            </a:endParaRPr>
          </a:p>
        </p:txBody>
      </p:sp>
      <p:sp>
        <p:nvSpPr>
          <p:cNvPr id="9" name="Content Placeholder 8"/>
          <p:cNvSpPr>
            <a:spLocks noGrp="1"/>
          </p:cNvSpPr>
          <p:nvPr>
            <p:ph type="body" idx="3"/>
          </p:nvPr>
        </p:nvSpPr>
        <p:spPr>
          <a:xfrm>
            <a:off x="457200" y="4712115"/>
            <a:ext cx="2991678" cy="401565"/>
          </a:xfrm>
        </p:spPr>
        <p:txBody>
          <a:bodyPr/>
          <a:lstStyle/>
          <a:p>
            <a:pPr marL="0" lvl="0" indent="0">
              <a:spcBef>
                <a:spcPts val="0"/>
              </a:spcBef>
              <a:buSzPts val="2400"/>
              <a:buNone/>
            </a:pPr>
            <a:r>
              <a:rPr lang="en-US" sz="2400" dirty="0">
                <a:solidFill>
                  <a:srgbClr val="000000"/>
                </a:solidFill>
                <a:latin typeface="+mn-lt"/>
              </a:rPr>
              <a:t>Critical value = 3.607</a:t>
            </a:r>
            <a:endParaRPr lang="en-US" sz="2400" dirty="0">
              <a:latin typeface="+mn-lt"/>
            </a:endParaRPr>
          </a:p>
        </p:txBody>
      </p:sp>
      <p:sp>
        <p:nvSpPr>
          <p:cNvPr id="10" name="Content Placeholder 9"/>
          <p:cNvSpPr>
            <a:spLocks noGrp="1"/>
          </p:cNvSpPr>
          <p:nvPr>
            <p:ph type="body" idx="4"/>
          </p:nvPr>
        </p:nvSpPr>
        <p:spPr>
          <a:xfrm>
            <a:off x="457201" y="5169315"/>
            <a:ext cx="2286000" cy="401566"/>
          </a:xfrm>
        </p:spPr>
        <p:txBody>
          <a:bodyPr/>
          <a:lstStyle/>
          <a:p>
            <a:pPr marL="0" lvl="0" indent="0">
              <a:spcBef>
                <a:spcPts val="0"/>
              </a:spcBef>
              <a:buSzPts val="2400"/>
              <a:buNone/>
            </a:pPr>
            <a:r>
              <a:rPr lang="en-US" sz="2400" i="1" dirty="0">
                <a:solidFill>
                  <a:srgbClr val="000000"/>
                </a:solidFill>
                <a:latin typeface="+mn-lt"/>
              </a:rPr>
              <a:t>P</a:t>
            </a:r>
            <a:r>
              <a:rPr lang="en-US" sz="2400" dirty="0">
                <a:solidFill>
                  <a:srgbClr val="000000"/>
                </a:solidFill>
                <a:latin typeface="+mn-lt"/>
              </a:rPr>
              <a:t>-value = 0.029</a:t>
            </a:r>
          </a:p>
        </p:txBody>
      </p:sp>
      <p:sp>
        <p:nvSpPr>
          <p:cNvPr id="11" name="Content Placeholder 10"/>
          <p:cNvSpPr>
            <a:spLocks noGrp="1"/>
          </p:cNvSpPr>
          <p:nvPr>
            <p:ph type="body" idx="5"/>
          </p:nvPr>
        </p:nvSpPr>
        <p:spPr>
          <a:xfrm>
            <a:off x="457200" y="5710997"/>
            <a:ext cx="983974" cy="431385"/>
          </a:xfrm>
        </p:spPr>
        <p:txBody>
          <a:bodyPr/>
          <a:lstStyle/>
          <a:p>
            <a:pPr marL="0" lvl="0" indent="0">
              <a:spcBef>
                <a:spcPts val="0"/>
              </a:spcBef>
              <a:buSzPts val="2400"/>
              <a:buNone/>
            </a:pPr>
            <a:r>
              <a:rPr lang="en-US" sz="2400" dirty="0">
                <a:solidFill>
                  <a:srgbClr val="000000"/>
                </a:solidFill>
                <a:latin typeface="+mn-lt"/>
              </a:rPr>
              <a:t>Reject</a:t>
            </a:r>
            <a:endParaRPr lang="en-US" sz="2400" baseline="-25000" dirty="0">
              <a:solidFill>
                <a:srgbClr val="000000"/>
              </a:solidFill>
              <a:latin typeface="+mn-lt"/>
            </a:endParaRPr>
          </a:p>
        </p:txBody>
      </p:sp>
      <p:graphicFrame>
        <p:nvGraphicFramePr>
          <p:cNvPr id="21" name="Object 20" descr="H sub 0"/>
          <p:cNvGraphicFramePr>
            <a:graphicFrameLocks noChangeAspect="1"/>
          </p:cNvGraphicFramePr>
          <p:nvPr>
            <p:extLst>
              <p:ext uri="{D42A27DB-BD31-4B8C-83A1-F6EECF244321}">
                <p14:modId xmlns:p14="http://schemas.microsoft.com/office/powerpoint/2010/main" val="2185213873"/>
              </p:ext>
            </p:extLst>
          </p:nvPr>
        </p:nvGraphicFramePr>
        <p:xfrm>
          <a:off x="1520686" y="5761382"/>
          <a:ext cx="368300" cy="381000"/>
        </p:xfrm>
        <a:graphic>
          <a:graphicData uri="http://schemas.openxmlformats.org/presentationml/2006/ole">
            <mc:AlternateContent xmlns:mc="http://schemas.openxmlformats.org/markup-compatibility/2006">
              <mc:Choice xmlns:v="urn:schemas-microsoft-com:vml" Requires="v">
                <p:oleObj spid="_x0000_s33885" name="Equation" r:id="rId3" imgW="368280" imgH="380880" progId="Equation.DSMT4">
                  <p:embed/>
                </p:oleObj>
              </mc:Choice>
              <mc:Fallback>
                <p:oleObj name="Equation" r:id="rId3" imgW="368280" imgH="380880" progId="Equation.DSMT4">
                  <p:embed/>
                  <p:pic>
                    <p:nvPicPr>
                      <p:cNvPr id="0" name=""/>
                      <p:cNvPicPr/>
                      <p:nvPr/>
                    </p:nvPicPr>
                    <p:blipFill>
                      <a:blip r:embed="rId4"/>
                      <a:stretch>
                        <a:fillRect/>
                      </a:stretch>
                    </p:blipFill>
                    <p:spPr>
                      <a:xfrm>
                        <a:off x="1520686" y="5761382"/>
                        <a:ext cx="368300" cy="381000"/>
                      </a:xfrm>
                      <a:prstGeom prst="rect">
                        <a:avLst/>
                      </a:prstGeom>
                    </p:spPr>
                  </p:pic>
                </p:oleObj>
              </mc:Fallback>
            </mc:AlternateContent>
          </a:graphicData>
        </a:graphic>
      </p:graphicFrame>
      <p:pic>
        <p:nvPicPr>
          <p:cNvPr id="23" name="Picture 22" descr="A spreadsheet titled f test two sample for variances has data in tabulated form. The table has 7 rows and 3 columns. The columns have the following headings from left to right. Calculation, Alum Sheeting Variable 1, Durable Products Variable 2. The row entries are as follows. Row 1. Mean, 7, 4.923076923. Row 2. Variance, 2, 0.576923077. Row 3. Observations, 8, 13. Row 4. d f, 7, 12. Row 5. F, 3.466666667, Blank. Row 6. P of left parenthesis upper f lesser than or equal to lower f right parenthesis one tail, 0.028595441, Blank. Row 7. F Critical one tail, 3.606514842, Blank."/>
          <p:cNvPicPr>
            <a:picLocks noChangeAspect="1"/>
          </p:cNvPicPr>
          <p:nvPr/>
        </p:nvPicPr>
        <p:blipFill>
          <a:blip r:embed="rId5"/>
          <a:stretch>
            <a:fillRect/>
          </a:stretch>
        </p:blipFill>
        <p:spPr>
          <a:xfrm>
            <a:off x="3752853" y="4244977"/>
            <a:ext cx="4489262" cy="2025458"/>
          </a:xfrm>
          <a:prstGeom prst="rect">
            <a:avLst/>
          </a:prstGeom>
        </p:spPr>
      </p:pic>
    </p:spTree>
    <p:extLst>
      <p:ext uri="{BB962C8B-B14F-4D97-AF65-F5344CB8AC3E}">
        <p14:creationId xmlns:p14="http://schemas.microsoft.com/office/powerpoint/2010/main" val="1265434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Analysis of Variance (A</a:t>
            </a:r>
            <a:r>
              <a:rPr lang="en-US" sz="100" dirty="0">
                <a:latin typeface="+mj-lt"/>
              </a:rPr>
              <a:t> </a:t>
            </a:r>
            <a:r>
              <a:rPr lang="en-US" dirty="0">
                <a:latin typeface="+mj-lt"/>
              </a:rPr>
              <a:t>N</a:t>
            </a:r>
            <a:r>
              <a:rPr lang="en-US" sz="100" dirty="0">
                <a:latin typeface="+mj-lt"/>
              </a:rPr>
              <a:t> </a:t>
            </a:r>
            <a:r>
              <a:rPr lang="en-US" dirty="0">
                <a:latin typeface="+mj-lt"/>
              </a:rPr>
              <a:t>O</a:t>
            </a:r>
            <a:r>
              <a:rPr lang="en-US" sz="100" dirty="0">
                <a:latin typeface="+mj-lt"/>
              </a:rPr>
              <a:t> </a:t>
            </a:r>
            <a:r>
              <a:rPr lang="en-US" dirty="0">
                <a:latin typeface="+mj-lt"/>
              </a:rPr>
              <a:t>V</a:t>
            </a:r>
            <a:r>
              <a:rPr lang="en-US" sz="100" dirty="0">
                <a:latin typeface="+mj-lt"/>
              </a:rPr>
              <a:t> </a:t>
            </a:r>
            <a:r>
              <a:rPr lang="en-US" dirty="0">
                <a:latin typeface="+mj-lt"/>
              </a:rPr>
              <a:t>A)</a:t>
            </a:r>
          </a:p>
        </p:txBody>
      </p:sp>
      <p:sp>
        <p:nvSpPr>
          <p:cNvPr id="3" name="Content Placeholder 2"/>
          <p:cNvSpPr>
            <a:spLocks noGrp="1"/>
          </p:cNvSpPr>
          <p:nvPr>
            <p:ph type="body" idx="1"/>
          </p:nvPr>
        </p:nvSpPr>
        <p:spPr>
          <a:xfrm>
            <a:off x="457200" y="1600202"/>
            <a:ext cx="8229600" cy="944216"/>
          </a:xfrm>
        </p:spPr>
        <p:txBody>
          <a:bodyPr/>
          <a:lstStyle/>
          <a:p>
            <a:pPr marL="256032" lvl="0" indent="-256032">
              <a:buSzPts val="2400"/>
            </a:pPr>
            <a:r>
              <a:rPr lang="en-US" sz="2400" dirty="0">
                <a:solidFill>
                  <a:srgbClr val="000000"/>
                </a:solidFill>
                <a:latin typeface="+mn-lt"/>
              </a:rPr>
              <a:t>Used to compare the means of two or more population groups.</a:t>
            </a:r>
            <a:endParaRPr lang="en-US" sz="2400" dirty="0">
              <a:latin typeface="+mn-lt"/>
            </a:endParaRPr>
          </a:p>
        </p:txBody>
      </p:sp>
      <p:graphicFrame>
        <p:nvGraphicFramePr>
          <p:cNvPr id="6" name="Object 5" descr="H sub 0, mu sub 1 = mu sub 2 = ellipsis = mu sub m"/>
          <p:cNvGraphicFramePr>
            <a:graphicFrameLocks noChangeAspect="1"/>
          </p:cNvGraphicFramePr>
          <p:nvPr>
            <p:extLst>
              <p:ext uri="{D42A27DB-BD31-4B8C-83A1-F6EECF244321}">
                <p14:modId xmlns:p14="http://schemas.microsoft.com/office/powerpoint/2010/main" val="4244497010"/>
              </p:ext>
            </p:extLst>
          </p:nvPr>
        </p:nvGraphicFramePr>
        <p:xfrm>
          <a:off x="1674746" y="2600707"/>
          <a:ext cx="2628900" cy="381000"/>
        </p:xfrm>
        <a:graphic>
          <a:graphicData uri="http://schemas.openxmlformats.org/presentationml/2006/ole">
            <mc:AlternateContent xmlns:mc="http://schemas.openxmlformats.org/markup-compatibility/2006">
              <mc:Choice xmlns:v="urn:schemas-microsoft-com:vml" Requires="v">
                <p:oleObj spid="_x0000_s35002" name="Equation" r:id="rId3" imgW="2628720" imgH="380880" progId="Equation.DSMT4">
                  <p:embed/>
                </p:oleObj>
              </mc:Choice>
              <mc:Fallback>
                <p:oleObj name="Equation" r:id="rId3" imgW="2628720" imgH="380880" progId="Equation.DSMT4">
                  <p:embed/>
                  <p:pic>
                    <p:nvPicPr>
                      <p:cNvPr id="0" name=""/>
                      <p:cNvPicPr/>
                      <p:nvPr/>
                    </p:nvPicPr>
                    <p:blipFill>
                      <a:blip r:embed="rId4"/>
                      <a:stretch>
                        <a:fillRect/>
                      </a:stretch>
                    </p:blipFill>
                    <p:spPr>
                      <a:xfrm>
                        <a:off x="1674746" y="2600707"/>
                        <a:ext cx="2628900" cy="381000"/>
                      </a:xfrm>
                      <a:prstGeom prst="rect">
                        <a:avLst/>
                      </a:prstGeom>
                    </p:spPr>
                  </p:pic>
                </p:oleObj>
              </mc:Fallback>
            </mc:AlternateContent>
          </a:graphicData>
        </a:graphic>
      </p:graphicFrame>
      <p:graphicFrame>
        <p:nvGraphicFramePr>
          <p:cNvPr id="7" name="Object 6" descr="H sub 1 :"/>
          <p:cNvGraphicFramePr>
            <a:graphicFrameLocks noChangeAspect="1"/>
          </p:cNvGraphicFramePr>
          <p:nvPr>
            <p:extLst>
              <p:ext uri="{D42A27DB-BD31-4B8C-83A1-F6EECF244321}">
                <p14:modId xmlns:p14="http://schemas.microsoft.com/office/powerpoint/2010/main" val="580374695"/>
              </p:ext>
            </p:extLst>
          </p:nvPr>
        </p:nvGraphicFramePr>
        <p:xfrm>
          <a:off x="1674746" y="3077752"/>
          <a:ext cx="482600" cy="381000"/>
        </p:xfrm>
        <a:graphic>
          <a:graphicData uri="http://schemas.openxmlformats.org/presentationml/2006/ole">
            <mc:AlternateContent xmlns:mc="http://schemas.openxmlformats.org/markup-compatibility/2006">
              <mc:Choice xmlns:v="urn:schemas-microsoft-com:vml" Requires="v">
                <p:oleObj spid="_x0000_s35003" name="Equation" r:id="rId5" imgW="482400" imgH="380880" progId="Equation.DSMT4">
                  <p:embed/>
                </p:oleObj>
              </mc:Choice>
              <mc:Fallback>
                <p:oleObj name="Equation" r:id="rId5" imgW="482400" imgH="380880" progId="Equation.DSMT4">
                  <p:embed/>
                  <p:pic>
                    <p:nvPicPr>
                      <p:cNvPr id="0" name=""/>
                      <p:cNvPicPr/>
                      <p:nvPr/>
                    </p:nvPicPr>
                    <p:blipFill>
                      <a:blip r:embed="rId6"/>
                      <a:stretch>
                        <a:fillRect/>
                      </a:stretch>
                    </p:blipFill>
                    <p:spPr>
                      <a:xfrm>
                        <a:off x="1674746" y="3077752"/>
                        <a:ext cx="482600" cy="381000"/>
                      </a:xfrm>
                      <a:prstGeom prst="rect">
                        <a:avLst/>
                      </a:prstGeom>
                    </p:spPr>
                  </p:pic>
                </p:oleObj>
              </mc:Fallback>
            </mc:AlternateContent>
          </a:graphicData>
        </a:graphic>
      </p:graphicFrame>
      <p:sp>
        <p:nvSpPr>
          <p:cNvPr id="4" name="Content Placeholder 3"/>
          <p:cNvSpPr>
            <a:spLocks noGrp="1"/>
          </p:cNvSpPr>
          <p:nvPr>
            <p:ph type="body" idx="2"/>
          </p:nvPr>
        </p:nvSpPr>
        <p:spPr>
          <a:xfrm>
            <a:off x="2276063" y="3037996"/>
            <a:ext cx="6132444" cy="377754"/>
          </a:xfrm>
        </p:spPr>
        <p:txBody>
          <a:bodyPr/>
          <a:lstStyle/>
          <a:p>
            <a:pPr marL="0" lvl="0" indent="0">
              <a:spcBef>
                <a:spcPts val="0"/>
              </a:spcBef>
              <a:buSzPts val="2000"/>
              <a:buNone/>
            </a:pPr>
            <a:r>
              <a:rPr lang="en-US" sz="2400" dirty="0">
                <a:latin typeface="+mn-lt"/>
              </a:rPr>
              <a:t>at least one mean is different from the others</a:t>
            </a:r>
          </a:p>
        </p:txBody>
      </p:sp>
      <p:sp>
        <p:nvSpPr>
          <p:cNvPr id="5" name="Content Placeholder 4"/>
          <p:cNvSpPr>
            <a:spLocks noGrp="1"/>
          </p:cNvSpPr>
          <p:nvPr>
            <p:ph type="body" idx="3"/>
          </p:nvPr>
        </p:nvSpPr>
        <p:spPr>
          <a:xfrm>
            <a:off x="457200" y="3511795"/>
            <a:ext cx="8229600" cy="2786370"/>
          </a:xfrm>
        </p:spPr>
        <p:txBody>
          <a:bodyPr/>
          <a:lstStyle/>
          <a:p>
            <a:pPr marL="256032" lvl="0" indent="-256032">
              <a:buSzPts val="2400"/>
            </a:pPr>
            <a:r>
              <a:rPr lang="en-US" sz="2400" dirty="0">
                <a:solidFill>
                  <a:srgbClr val="000000"/>
                </a:solidFill>
                <a:latin typeface="+mn-lt"/>
              </a:rPr>
              <a:t>A</a:t>
            </a:r>
            <a:r>
              <a:rPr lang="en-US" sz="100" dirty="0">
                <a:solidFill>
                  <a:srgbClr val="000000"/>
                </a:solidFill>
                <a:latin typeface="+mn-lt"/>
              </a:rPr>
              <a:t> </a:t>
            </a:r>
            <a:r>
              <a:rPr lang="en-US" sz="2400" dirty="0">
                <a:solidFill>
                  <a:srgbClr val="000000"/>
                </a:solidFill>
                <a:latin typeface="+mn-lt"/>
              </a:rPr>
              <a:t>N</a:t>
            </a:r>
            <a:r>
              <a:rPr lang="en-US" sz="100" dirty="0">
                <a:solidFill>
                  <a:srgbClr val="000000"/>
                </a:solidFill>
                <a:latin typeface="+mn-lt"/>
              </a:rPr>
              <a:t> </a:t>
            </a:r>
            <a:r>
              <a:rPr lang="en-US" sz="2400" dirty="0">
                <a:solidFill>
                  <a:srgbClr val="000000"/>
                </a:solidFill>
                <a:latin typeface="+mn-lt"/>
              </a:rPr>
              <a:t>O</a:t>
            </a:r>
            <a:r>
              <a:rPr lang="en-US" sz="100" dirty="0">
                <a:solidFill>
                  <a:srgbClr val="000000"/>
                </a:solidFill>
                <a:latin typeface="+mn-lt"/>
              </a:rPr>
              <a:t> </a:t>
            </a:r>
            <a:r>
              <a:rPr lang="en-US" sz="2400" dirty="0">
                <a:solidFill>
                  <a:srgbClr val="000000"/>
                </a:solidFill>
                <a:latin typeface="+mn-lt"/>
              </a:rPr>
              <a:t>V</a:t>
            </a:r>
            <a:r>
              <a:rPr lang="en-US" sz="100" dirty="0">
                <a:solidFill>
                  <a:srgbClr val="000000"/>
                </a:solidFill>
                <a:latin typeface="+mn-lt"/>
              </a:rPr>
              <a:t> </a:t>
            </a:r>
            <a:r>
              <a:rPr lang="en-US" sz="2400" dirty="0">
                <a:solidFill>
                  <a:srgbClr val="000000"/>
                </a:solidFill>
                <a:latin typeface="+mn-lt"/>
              </a:rPr>
              <a:t>A derives its name from the fact that we are analyzing variances in the data.</a:t>
            </a:r>
            <a:endParaRPr lang="en-US" sz="2400" dirty="0">
              <a:latin typeface="+mn-lt"/>
            </a:endParaRPr>
          </a:p>
          <a:p>
            <a:pPr marL="256032" lvl="0" indent="-256032">
              <a:buSzPts val="2400"/>
            </a:pPr>
            <a:r>
              <a:rPr lang="en-US" sz="2400" dirty="0">
                <a:solidFill>
                  <a:srgbClr val="000000"/>
                </a:solidFill>
                <a:latin typeface="+mn-lt"/>
              </a:rPr>
              <a:t>A</a:t>
            </a:r>
            <a:r>
              <a:rPr lang="en-US" sz="100" dirty="0">
                <a:solidFill>
                  <a:srgbClr val="000000"/>
                </a:solidFill>
                <a:latin typeface="+mn-lt"/>
              </a:rPr>
              <a:t> </a:t>
            </a:r>
            <a:r>
              <a:rPr lang="en-US" sz="2400" dirty="0">
                <a:solidFill>
                  <a:srgbClr val="000000"/>
                </a:solidFill>
                <a:latin typeface="+mn-lt"/>
              </a:rPr>
              <a:t>N</a:t>
            </a:r>
            <a:r>
              <a:rPr lang="en-US" sz="100" dirty="0">
                <a:solidFill>
                  <a:srgbClr val="000000"/>
                </a:solidFill>
                <a:latin typeface="+mn-lt"/>
              </a:rPr>
              <a:t> </a:t>
            </a:r>
            <a:r>
              <a:rPr lang="en-US" sz="2400" dirty="0">
                <a:solidFill>
                  <a:srgbClr val="000000"/>
                </a:solidFill>
                <a:latin typeface="+mn-lt"/>
              </a:rPr>
              <a:t>O</a:t>
            </a:r>
            <a:r>
              <a:rPr lang="en-US" sz="100" dirty="0">
                <a:solidFill>
                  <a:srgbClr val="000000"/>
                </a:solidFill>
                <a:latin typeface="+mn-lt"/>
              </a:rPr>
              <a:t> </a:t>
            </a:r>
            <a:r>
              <a:rPr lang="en-US" sz="2400" dirty="0">
                <a:solidFill>
                  <a:srgbClr val="000000"/>
                </a:solidFill>
                <a:latin typeface="+mn-lt"/>
              </a:rPr>
              <a:t>V</a:t>
            </a:r>
            <a:r>
              <a:rPr lang="en-US" sz="100" dirty="0">
                <a:solidFill>
                  <a:srgbClr val="000000"/>
                </a:solidFill>
                <a:latin typeface="+mn-lt"/>
              </a:rPr>
              <a:t> </a:t>
            </a:r>
            <a:r>
              <a:rPr lang="en-US" sz="2400" dirty="0">
                <a:solidFill>
                  <a:srgbClr val="000000"/>
                </a:solidFill>
                <a:latin typeface="+mn-lt"/>
              </a:rPr>
              <a:t>A measures variation between groups relative to variation within groups.</a:t>
            </a:r>
            <a:endParaRPr lang="en-US" sz="2400" dirty="0">
              <a:latin typeface="+mn-lt"/>
            </a:endParaRPr>
          </a:p>
          <a:p>
            <a:pPr marL="256032" lvl="0" indent="-256032">
              <a:buSzPts val="2400"/>
            </a:pPr>
            <a:r>
              <a:rPr lang="en-US" sz="2400" dirty="0">
                <a:solidFill>
                  <a:srgbClr val="000000"/>
                </a:solidFill>
                <a:latin typeface="+mn-lt"/>
              </a:rPr>
              <a:t>Each of the population groups is assumed to come from a normally distributed population.</a:t>
            </a:r>
          </a:p>
        </p:txBody>
      </p:sp>
    </p:spTree>
    <p:extLst>
      <p:ext uri="{BB962C8B-B14F-4D97-AF65-F5344CB8AC3E}">
        <p14:creationId xmlns:p14="http://schemas.microsoft.com/office/powerpoint/2010/main" val="2259017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7.13: Difference in Insurance Survey Data</a:t>
            </a:r>
            <a:endParaRPr sz="3600" b="1" i="0" u="none" strike="noStrike" cap="none" dirty="0">
              <a:solidFill>
                <a:srgbClr val="007FA3"/>
              </a:solidFill>
              <a:latin typeface="+mj-lt"/>
              <a:ea typeface="Arial"/>
              <a:cs typeface="Arial"/>
              <a:sym typeface="Arial"/>
            </a:endParaRPr>
          </a:p>
        </p:txBody>
      </p:sp>
      <p:sp>
        <p:nvSpPr>
          <p:cNvPr id="744" name="Content Placeholder 2"/>
          <p:cNvSpPr txBox="1">
            <a:spLocks noGrp="1"/>
          </p:cNvSpPr>
          <p:nvPr>
            <p:ph type="body" idx="1"/>
          </p:nvPr>
        </p:nvSpPr>
        <p:spPr>
          <a:xfrm>
            <a:off x="457200" y="1600200"/>
            <a:ext cx="8229600" cy="84482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Determine whether any significant differences exist in satisfaction among individuals with different levels of education.</a:t>
            </a:r>
            <a:endParaRPr sz="2000" b="0" i="0" u="none" strike="noStrike" cap="none" dirty="0">
              <a:solidFill>
                <a:schemeClr val="dk1"/>
              </a:solidFill>
              <a:latin typeface="+mn-lt"/>
              <a:ea typeface="Arial"/>
              <a:cs typeface="Arial"/>
              <a:sym typeface="Arial"/>
            </a:endParaRPr>
          </a:p>
        </p:txBody>
      </p:sp>
      <p:pic>
        <p:nvPicPr>
          <p:cNvPr id="5" name="Picture 4" descr="A table lists the students under various classes of study. The table has three columns and no rows. The column headings and their corresponding data below are as follows. College graduate. 5, 3, 5, 3, 3, 3, 3, 4, 2. Graduate degree. 3, 4, 5, 5, 5, 4, 5, 5, blank. Some college. 4, 1, 4, 2, 3, 4, 4, blank, blank. The average and count of each of them in the same order are as follows. College graduates, 3.444, 9. Graduate degree, 4.500, 8. Some college, 3.143, 7."/>
          <p:cNvPicPr>
            <a:picLocks noChangeAspect="1"/>
          </p:cNvPicPr>
          <p:nvPr/>
        </p:nvPicPr>
        <p:blipFill>
          <a:blip r:embed="rId3"/>
          <a:stretch>
            <a:fillRect/>
          </a:stretch>
        </p:blipFill>
        <p:spPr>
          <a:xfrm>
            <a:off x="2426329" y="2529953"/>
            <a:ext cx="4291341" cy="2553467"/>
          </a:xfrm>
          <a:prstGeom prst="rect">
            <a:avLst/>
          </a:prstGeom>
        </p:spPr>
      </p:pic>
      <p:sp>
        <p:nvSpPr>
          <p:cNvPr id="746" name="Content Placeholder 3"/>
          <p:cNvSpPr txBox="1">
            <a:spLocks noGrp="1"/>
          </p:cNvSpPr>
          <p:nvPr>
            <p:ph type="body" idx="2"/>
          </p:nvPr>
        </p:nvSpPr>
        <p:spPr>
          <a:xfrm>
            <a:off x="457200" y="5168349"/>
            <a:ext cx="8229600" cy="112312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The variable of interest is called a </a:t>
            </a:r>
            <a:r>
              <a:rPr lang="en-US" sz="2000" b="1" i="0" u="none" strike="noStrike" cap="none" dirty="0">
                <a:solidFill>
                  <a:srgbClr val="000000"/>
                </a:solidFill>
                <a:latin typeface="+mn-lt"/>
                <a:ea typeface="Arial"/>
                <a:cs typeface="Arial"/>
                <a:sym typeface="Arial"/>
              </a:rPr>
              <a:t>factor</a:t>
            </a:r>
            <a:r>
              <a:rPr lang="en-US" sz="2000" b="0" i="0" u="none" strike="noStrike" cap="none" dirty="0">
                <a:solidFill>
                  <a:srgbClr val="000000"/>
                </a:solidFill>
                <a:latin typeface="+mn-lt"/>
                <a:ea typeface="Arial"/>
                <a:cs typeface="Arial"/>
                <a:sym typeface="Arial"/>
              </a:rPr>
              <a:t>. In this example, the factor is the educational level, and we have three categorical levels of this factor, college graduate, graduate degree, and some college.</a:t>
            </a:r>
            <a:endParaRPr sz="2000" b="0" i="0" u="none" strike="noStrike" cap="none" dirty="0">
              <a:solidFill>
                <a:srgbClr val="000000"/>
              </a:solidFill>
              <a:latin typeface="+mn-lt"/>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sz="3600" b="1" i="0" u="none" strike="noStrike" cap="none" dirty="0">
                <a:solidFill>
                  <a:srgbClr val="007FA3"/>
                </a:solidFill>
                <a:latin typeface="+mj-lt"/>
                <a:sym typeface="Arial"/>
              </a:rPr>
              <a:t>Example 7.14: Applying the Excel A</a:t>
            </a:r>
            <a:r>
              <a:rPr lang="en-US" sz="100" b="1" i="0" u="none" strike="noStrike" cap="none" dirty="0">
                <a:solidFill>
                  <a:srgbClr val="007FA3"/>
                </a:solidFill>
                <a:latin typeface="+mj-lt"/>
                <a:sym typeface="Arial"/>
              </a:rPr>
              <a:t> </a:t>
            </a:r>
            <a:r>
              <a:rPr lang="en-US" sz="3600" b="1" i="0" u="none" strike="noStrike" cap="none" dirty="0">
                <a:solidFill>
                  <a:srgbClr val="007FA3"/>
                </a:solidFill>
                <a:latin typeface="+mj-lt"/>
                <a:sym typeface="Arial"/>
              </a:rPr>
              <a:t>N</a:t>
            </a:r>
            <a:r>
              <a:rPr lang="en-US" sz="100" b="1" i="0" u="none" strike="noStrike" cap="none" dirty="0">
                <a:solidFill>
                  <a:srgbClr val="007FA3"/>
                </a:solidFill>
                <a:latin typeface="+mj-lt"/>
                <a:sym typeface="Arial"/>
              </a:rPr>
              <a:t> </a:t>
            </a:r>
            <a:r>
              <a:rPr lang="en-US" sz="3600" b="1" i="0" u="none" strike="noStrike" cap="none" dirty="0">
                <a:solidFill>
                  <a:srgbClr val="007FA3"/>
                </a:solidFill>
                <a:latin typeface="+mj-lt"/>
                <a:sym typeface="Arial"/>
              </a:rPr>
              <a:t>O</a:t>
            </a:r>
            <a:r>
              <a:rPr lang="en-US" sz="100" b="1" i="0" u="none" strike="noStrike" cap="none" dirty="0">
                <a:solidFill>
                  <a:srgbClr val="007FA3"/>
                </a:solidFill>
                <a:latin typeface="+mj-lt"/>
                <a:sym typeface="Arial"/>
              </a:rPr>
              <a:t> </a:t>
            </a:r>
            <a:r>
              <a:rPr lang="en-US" sz="3600" b="1" i="0" u="none" strike="noStrike" cap="none" dirty="0">
                <a:solidFill>
                  <a:srgbClr val="007FA3"/>
                </a:solidFill>
                <a:latin typeface="+mj-lt"/>
                <a:sym typeface="Arial"/>
              </a:rPr>
              <a:t>V</a:t>
            </a:r>
            <a:r>
              <a:rPr lang="en-US" sz="100" b="1" i="0" u="none" strike="noStrike" cap="none" dirty="0">
                <a:solidFill>
                  <a:srgbClr val="007FA3"/>
                </a:solidFill>
                <a:latin typeface="+mj-lt"/>
                <a:sym typeface="Arial"/>
              </a:rPr>
              <a:t> </a:t>
            </a:r>
            <a:r>
              <a:rPr lang="en-US" sz="3600" b="1" i="0" u="none" strike="noStrike" cap="none" dirty="0">
                <a:solidFill>
                  <a:srgbClr val="007FA3"/>
                </a:solidFill>
                <a:latin typeface="+mj-lt"/>
                <a:sym typeface="Arial"/>
              </a:rPr>
              <a:t>A </a:t>
            </a:r>
            <a:r>
              <a:rPr lang="en-US" sz="3600" b="1" i="0" u="none" strike="noStrike" cap="none" dirty="0" smtClean="0">
                <a:solidFill>
                  <a:srgbClr val="007FA3"/>
                </a:solidFill>
                <a:latin typeface="+mj-lt"/>
                <a:sym typeface="Arial"/>
              </a:rPr>
              <a:t>Tool </a:t>
            </a:r>
            <a:r>
              <a:rPr lang="en-US" sz="2000" b="0" dirty="0" smtClean="0">
                <a:latin typeface="+mj-lt"/>
              </a:rPr>
              <a:t>(1 </a:t>
            </a:r>
            <a:r>
              <a:rPr lang="en-US" sz="2000" b="0" dirty="0">
                <a:latin typeface="+mj-lt"/>
              </a:rPr>
              <a:t>of 2)</a:t>
            </a:r>
            <a:endParaRPr sz="2000" b="0" i="0" u="none" strike="noStrike" cap="none" dirty="0">
              <a:solidFill>
                <a:srgbClr val="007FA3"/>
              </a:solidFill>
              <a:latin typeface="+mj-lt"/>
              <a:sym typeface="Arial"/>
            </a:endParaRPr>
          </a:p>
        </p:txBody>
      </p:sp>
      <p:sp>
        <p:nvSpPr>
          <p:cNvPr id="752" name="Content Placeholder 2"/>
          <p:cNvSpPr txBox="1">
            <a:spLocks noGrp="1"/>
          </p:cNvSpPr>
          <p:nvPr>
            <p:ph type="body" idx="1"/>
          </p:nvPr>
        </p:nvSpPr>
        <p:spPr>
          <a:xfrm>
            <a:off x="457200" y="1600201"/>
            <a:ext cx="8229600" cy="139147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Data Analysis tool:</a:t>
            </a:r>
            <a:r>
              <a:rPr lang="en-US" sz="2400" b="0" i="1"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A</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O</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V</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A: Single Factor</a:t>
            </a:r>
            <a:endParaRPr sz="2400" dirty="0">
              <a:latin typeface="+mn-lt"/>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 input range of the data must be in contiguous columns</a:t>
            </a:r>
            <a:endParaRPr sz="2400" b="0" i="0" u="none" strike="noStrike" cap="none" dirty="0">
              <a:solidFill>
                <a:schemeClr val="dk1"/>
              </a:solidFill>
              <a:latin typeface="+mn-lt"/>
              <a:sym typeface="Arial"/>
            </a:endParaRPr>
          </a:p>
        </p:txBody>
      </p:sp>
      <p:pic>
        <p:nvPicPr>
          <p:cNvPr id="2" name="Picture 1" descr="A dialog box, titled anova single factor, is displayed. The dialog box has two sections that are input and output options. Under the input section, a text box corresponding to Input range reads, blank. Below the text box, grouped by section has two radio buttons, columns and rows, in which the columns radio button is selected. An unticked checkbox corresponds to labels in first row. A text box alpha reads, 0.05. The output section has three radio buttons, output range, new worksheet ply, and new workbook, in which the new workbook ply is selected. The ok command button is selected."/>
          <p:cNvPicPr>
            <a:picLocks noChangeAspect="1"/>
          </p:cNvPicPr>
          <p:nvPr/>
        </p:nvPicPr>
        <p:blipFill>
          <a:blip r:embed="rId3"/>
          <a:stretch>
            <a:fillRect/>
          </a:stretch>
        </p:blipFill>
        <p:spPr>
          <a:xfrm>
            <a:off x="2571230" y="3150297"/>
            <a:ext cx="4001539" cy="29872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Hypothesis Testing Procedure</a:t>
            </a:r>
            <a:endParaRPr sz="3600" b="1" i="0" u="none" strike="noStrike" cap="none" dirty="0">
              <a:solidFill>
                <a:srgbClr val="007FA3"/>
              </a:solidFill>
              <a:latin typeface="+mj-lt"/>
              <a:ea typeface="Arial"/>
              <a:cs typeface="Arial"/>
              <a:sym typeface="Arial"/>
            </a:endParaRPr>
          </a:p>
        </p:txBody>
      </p:sp>
      <p:sp>
        <p:nvSpPr>
          <p:cNvPr id="264"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Steps in conducting a hypothesis test:</a:t>
            </a:r>
            <a:endParaRPr sz="2400" dirty="0">
              <a:latin typeface="+mn-lt"/>
            </a:endParaRPr>
          </a:p>
          <a:p>
            <a:pPr marL="429768" marR="0" lvl="0" indent="-429768" algn="l" rtl="0">
              <a:spcAft>
                <a:spcPts val="0"/>
              </a:spcAft>
              <a:buClr>
                <a:srgbClr val="007FA3"/>
              </a:buClr>
              <a:buSzPts val="2400"/>
              <a:buFont typeface="Arial"/>
              <a:buAutoNum type="arabicPeriod"/>
            </a:pPr>
            <a:r>
              <a:rPr lang="en-US" sz="2400" b="0" i="0" u="none" strike="noStrike" cap="none" dirty="0">
                <a:solidFill>
                  <a:srgbClr val="000000"/>
                </a:solidFill>
                <a:latin typeface="+mn-lt"/>
                <a:sym typeface="Arial"/>
              </a:rPr>
              <a:t>Identify the population parameter and formulate the hypotheses to test.</a:t>
            </a:r>
            <a:endParaRPr sz="2400" dirty="0">
              <a:latin typeface="+mn-lt"/>
            </a:endParaRPr>
          </a:p>
          <a:p>
            <a:pPr marL="429768" marR="0" lvl="0" indent="-429768" algn="l" rtl="0">
              <a:spcAft>
                <a:spcPts val="0"/>
              </a:spcAft>
              <a:buClr>
                <a:srgbClr val="007FA3"/>
              </a:buClr>
              <a:buSzPts val="2400"/>
              <a:buFont typeface="Arial"/>
              <a:buAutoNum type="arabicPeriod"/>
            </a:pPr>
            <a:r>
              <a:rPr lang="en-US" sz="2400" b="0" i="0" u="none" strike="noStrike" cap="none" dirty="0">
                <a:solidFill>
                  <a:srgbClr val="000000"/>
                </a:solidFill>
                <a:latin typeface="+mn-lt"/>
                <a:sym typeface="Arial"/>
              </a:rPr>
              <a:t>Select a </a:t>
            </a:r>
            <a:r>
              <a:rPr lang="en-US" sz="2400" b="1" i="0" u="none" strike="noStrike" cap="none" dirty="0">
                <a:solidFill>
                  <a:srgbClr val="000000"/>
                </a:solidFill>
                <a:latin typeface="+mn-lt"/>
                <a:sym typeface="Arial"/>
              </a:rPr>
              <a:t>level of significance </a:t>
            </a:r>
            <a:r>
              <a:rPr lang="en-US" sz="2400" b="0" i="0" u="none" strike="noStrike" cap="none" dirty="0">
                <a:solidFill>
                  <a:srgbClr val="000000"/>
                </a:solidFill>
                <a:latin typeface="+mn-lt"/>
                <a:sym typeface="Arial"/>
              </a:rPr>
              <a:t>(the risk of drawing an incorrect conclusion).</a:t>
            </a:r>
            <a:endParaRPr sz="2400" dirty="0">
              <a:latin typeface="+mn-lt"/>
            </a:endParaRPr>
          </a:p>
          <a:p>
            <a:pPr marL="429768" marR="0" lvl="0" indent="-429768" algn="l" rtl="0">
              <a:spcAft>
                <a:spcPts val="0"/>
              </a:spcAft>
              <a:buClr>
                <a:srgbClr val="007FA3"/>
              </a:buClr>
              <a:buSzPts val="2400"/>
              <a:buFont typeface="Arial"/>
              <a:buAutoNum type="arabicPeriod"/>
            </a:pPr>
            <a:r>
              <a:rPr lang="en-US" sz="2400" b="0" i="0" u="none" strike="noStrike" cap="none" dirty="0">
                <a:solidFill>
                  <a:srgbClr val="000000"/>
                </a:solidFill>
                <a:latin typeface="+mn-lt"/>
                <a:sym typeface="Arial"/>
              </a:rPr>
              <a:t>Determine the decision rule on which to base a conclusion.</a:t>
            </a:r>
            <a:endParaRPr sz="2400" dirty="0">
              <a:latin typeface="+mn-lt"/>
            </a:endParaRPr>
          </a:p>
          <a:p>
            <a:pPr marL="429768" marR="0" lvl="0" indent="-429768" algn="l" rtl="0">
              <a:spcAft>
                <a:spcPts val="0"/>
              </a:spcAft>
              <a:buClr>
                <a:srgbClr val="007FA3"/>
              </a:buClr>
              <a:buSzPts val="2400"/>
              <a:buFont typeface="Arial"/>
              <a:buAutoNum type="arabicPeriod"/>
            </a:pPr>
            <a:r>
              <a:rPr lang="en-US" sz="2400" b="0" i="0" u="none" strike="noStrike" cap="none" dirty="0">
                <a:solidFill>
                  <a:srgbClr val="000000"/>
                </a:solidFill>
                <a:latin typeface="+mn-lt"/>
                <a:sym typeface="Arial"/>
              </a:rPr>
              <a:t>Collect data and calculate a test statistic.</a:t>
            </a:r>
            <a:endParaRPr sz="2400" dirty="0">
              <a:latin typeface="+mn-lt"/>
            </a:endParaRPr>
          </a:p>
          <a:p>
            <a:pPr marL="429768" marR="0" lvl="0" indent="-429768" algn="l" rtl="0">
              <a:spcAft>
                <a:spcPts val="0"/>
              </a:spcAft>
              <a:buClr>
                <a:srgbClr val="007FA3"/>
              </a:buClr>
              <a:buSzPts val="2400"/>
              <a:buFont typeface="Arial"/>
              <a:buAutoNum type="arabicPeriod"/>
            </a:pPr>
            <a:r>
              <a:rPr lang="en-US" sz="2400" b="0" i="0" u="none" strike="noStrike" cap="none" dirty="0">
                <a:solidFill>
                  <a:srgbClr val="000000"/>
                </a:solidFill>
                <a:latin typeface="+mn-lt"/>
                <a:sym typeface="Arial"/>
              </a:rPr>
              <a:t>Apply the decision rule and draw a conclusion.</a:t>
            </a:r>
            <a:endParaRPr sz="2400" b="0" i="0" u="none" strike="noStrike" cap="none" dirty="0">
              <a:solidFill>
                <a:srgbClr val="000000"/>
              </a:solidFill>
              <a:latin typeface="+mn-lt"/>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7.14: Applying the Excel A</a:t>
            </a:r>
            <a:r>
              <a:rPr lang="en-US" sz="100" dirty="0">
                <a:latin typeface="+mj-lt"/>
              </a:rPr>
              <a:t> </a:t>
            </a:r>
            <a:r>
              <a:rPr lang="en-US" dirty="0">
                <a:latin typeface="+mj-lt"/>
              </a:rPr>
              <a:t>N</a:t>
            </a:r>
            <a:r>
              <a:rPr lang="en-US" sz="100" dirty="0">
                <a:latin typeface="+mj-lt"/>
              </a:rPr>
              <a:t> </a:t>
            </a:r>
            <a:r>
              <a:rPr lang="en-US" dirty="0">
                <a:latin typeface="+mj-lt"/>
              </a:rPr>
              <a:t>O</a:t>
            </a:r>
            <a:r>
              <a:rPr lang="en-US" sz="100" dirty="0">
                <a:latin typeface="+mj-lt"/>
              </a:rPr>
              <a:t> </a:t>
            </a:r>
            <a:r>
              <a:rPr lang="en-US" dirty="0">
                <a:latin typeface="+mj-lt"/>
              </a:rPr>
              <a:t>V</a:t>
            </a:r>
            <a:r>
              <a:rPr lang="en-US" sz="100" dirty="0">
                <a:latin typeface="+mj-lt"/>
              </a:rPr>
              <a:t> </a:t>
            </a:r>
            <a:r>
              <a:rPr lang="en-US" dirty="0">
                <a:latin typeface="+mj-lt"/>
              </a:rPr>
              <a:t>A </a:t>
            </a:r>
            <a:r>
              <a:rPr lang="en-US" dirty="0" smtClean="0">
                <a:latin typeface="+mj-lt"/>
              </a:rPr>
              <a:t>Tool </a:t>
            </a:r>
            <a:r>
              <a:rPr lang="en-US" sz="2000" b="0" dirty="0">
                <a:latin typeface="+mj-lt"/>
              </a:rPr>
              <a:t>(2 of 2)</a:t>
            </a:r>
            <a:endParaRPr sz="3600" b="1" i="0" u="none" strike="noStrike" cap="none" dirty="0">
              <a:solidFill>
                <a:srgbClr val="007FA3"/>
              </a:solidFill>
              <a:latin typeface="+mj-lt"/>
              <a:sym typeface="Arial"/>
            </a:endParaRPr>
          </a:p>
        </p:txBody>
      </p:sp>
      <p:sp>
        <p:nvSpPr>
          <p:cNvPr id="759" name="Content Placeholder 2"/>
          <p:cNvSpPr txBox="1">
            <a:spLocks noGrp="1"/>
          </p:cNvSpPr>
          <p:nvPr>
            <p:ph type="body" idx="1"/>
          </p:nvPr>
        </p:nvSpPr>
        <p:spPr>
          <a:xfrm>
            <a:off x="457200" y="1600200"/>
            <a:ext cx="1497430" cy="54665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Results</a:t>
            </a:r>
            <a:endParaRPr sz="2400" b="0" i="0" u="none" strike="noStrike" cap="none" dirty="0">
              <a:solidFill>
                <a:schemeClr val="dk1"/>
              </a:solidFill>
              <a:latin typeface="+mn-lt"/>
              <a:ea typeface="Arial"/>
              <a:cs typeface="Arial"/>
              <a:sym typeface="Arial"/>
            </a:endParaRPr>
          </a:p>
        </p:txBody>
      </p:sp>
      <p:sp>
        <p:nvSpPr>
          <p:cNvPr id="760" name="Content Placeholder 3"/>
          <p:cNvSpPr txBox="1">
            <a:spLocks noGrp="1"/>
          </p:cNvSpPr>
          <p:nvPr>
            <p:ph type="body" idx="2"/>
          </p:nvPr>
        </p:nvSpPr>
        <p:spPr>
          <a:xfrm>
            <a:off x="457200" y="2414680"/>
            <a:ext cx="2176670" cy="447790"/>
          </a:xfrm>
          <a:prstGeom prst="rect">
            <a:avLst/>
          </a:prstGeom>
          <a:noFill/>
          <a:ln>
            <a:noFill/>
          </a:ln>
        </p:spPr>
        <p:txBody>
          <a:bodyPr spcFirstLastPara="1" wrap="square" lIns="0" tIns="0" rIns="0" bIns="0" anchor="t" anchorCtr="0">
            <a:noAutofit/>
          </a:bodyPr>
          <a:lstStyle/>
          <a:p>
            <a:pPr marL="739775" marR="0" lvl="0" indent="-282575" algn="l" rtl="0">
              <a:spcBef>
                <a:spcPts val="600"/>
              </a:spcBef>
              <a:spcAft>
                <a:spcPts val="0"/>
              </a:spcAft>
              <a:buClr>
                <a:srgbClr val="007FA3"/>
              </a:buClr>
              <a:buSzPct val="100000"/>
              <a:buFont typeface="Arial"/>
              <a:buChar char="–"/>
            </a:pPr>
            <a:r>
              <a:rPr lang="en-US" sz="2400" b="0" i="1" u="none" strike="noStrike" cap="none" dirty="0">
                <a:solidFill>
                  <a:srgbClr val="000000"/>
                </a:solidFill>
                <a:latin typeface="+mn-lt"/>
                <a:ea typeface="Times" charset="0"/>
                <a:cs typeface="Times" charset="0"/>
                <a:sym typeface="Arial"/>
              </a:rPr>
              <a:t>F</a:t>
            </a:r>
            <a:r>
              <a:rPr lang="en-US" sz="2400" b="0" i="0" u="none" strike="noStrike" cap="none" dirty="0">
                <a:solidFill>
                  <a:srgbClr val="000000"/>
                </a:solidFill>
                <a:latin typeface="+mn-lt"/>
                <a:sym typeface="Arial"/>
              </a:rPr>
              <a:t> = 3.92</a:t>
            </a:r>
            <a:endParaRPr sz="2400" dirty="0">
              <a:latin typeface="+mn-lt"/>
            </a:endParaRPr>
          </a:p>
        </p:txBody>
      </p:sp>
      <p:sp>
        <p:nvSpPr>
          <p:cNvPr id="761" name="Content Placeholder 4"/>
          <p:cNvSpPr txBox="1">
            <a:spLocks noGrp="1"/>
          </p:cNvSpPr>
          <p:nvPr>
            <p:ph type="body" idx="3"/>
          </p:nvPr>
        </p:nvSpPr>
        <p:spPr>
          <a:xfrm>
            <a:off x="457200" y="2931445"/>
            <a:ext cx="665923" cy="457797"/>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 </a:t>
            </a:r>
            <a:endParaRPr sz="2400" dirty="0">
              <a:latin typeface="+mn-lt"/>
            </a:endParaRPr>
          </a:p>
        </p:txBody>
      </p:sp>
      <p:graphicFrame>
        <p:nvGraphicFramePr>
          <p:cNvPr id="6" name="Object 5" descr="F sub c r i t = 3.47"/>
          <p:cNvGraphicFramePr>
            <a:graphicFrameLocks noChangeAspect="1"/>
          </p:cNvGraphicFramePr>
          <p:nvPr>
            <p:extLst>
              <p:ext uri="{D42A27DB-BD31-4B8C-83A1-F6EECF244321}">
                <p14:modId xmlns:p14="http://schemas.microsoft.com/office/powerpoint/2010/main" val="19216317"/>
              </p:ext>
            </p:extLst>
          </p:nvPr>
        </p:nvGraphicFramePr>
        <p:xfrm>
          <a:off x="1198543" y="3043185"/>
          <a:ext cx="1295400" cy="381000"/>
        </p:xfrm>
        <a:graphic>
          <a:graphicData uri="http://schemas.openxmlformats.org/presentationml/2006/ole">
            <mc:AlternateContent xmlns:mc="http://schemas.openxmlformats.org/markup-compatibility/2006">
              <mc:Choice xmlns:v="urn:schemas-microsoft-com:vml" Requires="v">
                <p:oleObj spid="_x0000_s36115" name="Equation" r:id="rId4" imgW="1295280" imgH="380880" progId="Equation.DSMT4">
                  <p:embed/>
                </p:oleObj>
              </mc:Choice>
              <mc:Fallback>
                <p:oleObj name="Equation" r:id="rId4" imgW="1295280" imgH="380880" progId="Equation.DSMT4">
                  <p:embed/>
                  <p:pic>
                    <p:nvPicPr>
                      <p:cNvPr id="0" name=""/>
                      <p:cNvPicPr/>
                      <p:nvPr/>
                    </p:nvPicPr>
                    <p:blipFill>
                      <a:blip r:embed="rId5"/>
                      <a:stretch>
                        <a:fillRect/>
                      </a:stretch>
                    </p:blipFill>
                    <p:spPr>
                      <a:xfrm>
                        <a:off x="1198543" y="3043185"/>
                        <a:ext cx="1295400" cy="381000"/>
                      </a:xfrm>
                      <a:prstGeom prst="rect">
                        <a:avLst/>
                      </a:prstGeom>
                    </p:spPr>
                  </p:pic>
                </p:oleObj>
              </mc:Fallback>
            </mc:AlternateContent>
          </a:graphicData>
        </a:graphic>
      </p:graphicFrame>
      <p:sp>
        <p:nvSpPr>
          <p:cNvPr id="763" name="Content Placeholder 5"/>
          <p:cNvSpPr txBox="1">
            <a:spLocks noGrp="1"/>
          </p:cNvSpPr>
          <p:nvPr>
            <p:ph type="body" idx="4"/>
          </p:nvPr>
        </p:nvSpPr>
        <p:spPr>
          <a:xfrm>
            <a:off x="457201" y="3458217"/>
            <a:ext cx="665922" cy="429814"/>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 </a:t>
            </a:r>
            <a:endParaRPr sz="2400" b="0" i="0" u="none" strike="noStrike" cap="none" dirty="0">
              <a:solidFill>
                <a:srgbClr val="000000"/>
              </a:solidFill>
              <a:latin typeface="+mn-lt"/>
              <a:ea typeface="Arial"/>
              <a:cs typeface="Arial"/>
              <a:sym typeface="Arial"/>
            </a:endParaRPr>
          </a:p>
        </p:txBody>
      </p:sp>
      <p:graphicFrame>
        <p:nvGraphicFramePr>
          <p:cNvPr id="3" name="Object 2" descr="F is greater than f sub critical"/>
          <p:cNvGraphicFramePr>
            <a:graphicFrameLocks noChangeAspect="1"/>
          </p:cNvGraphicFramePr>
          <p:nvPr>
            <p:extLst>
              <p:ext uri="{D42A27DB-BD31-4B8C-83A1-F6EECF244321}">
                <p14:modId xmlns:p14="http://schemas.microsoft.com/office/powerpoint/2010/main" val="1951217755"/>
              </p:ext>
            </p:extLst>
          </p:nvPr>
        </p:nvGraphicFramePr>
        <p:xfrm>
          <a:off x="1198543" y="3576006"/>
          <a:ext cx="965200" cy="381000"/>
        </p:xfrm>
        <a:graphic>
          <a:graphicData uri="http://schemas.openxmlformats.org/presentationml/2006/ole">
            <mc:AlternateContent xmlns:mc="http://schemas.openxmlformats.org/markup-compatibility/2006">
              <mc:Choice xmlns:v="urn:schemas-microsoft-com:vml" Requires="v">
                <p:oleObj spid="_x0000_s36116" name="Equation" r:id="rId6" imgW="965160" imgH="380880" progId="Equation.DSMT4">
                  <p:embed/>
                </p:oleObj>
              </mc:Choice>
              <mc:Fallback>
                <p:oleObj name="Equation" r:id="rId6" imgW="965160" imgH="380880" progId="Equation.DSMT4">
                  <p:embed/>
                  <p:pic>
                    <p:nvPicPr>
                      <p:cNvPr id="0" name=""/>
                      <p:cNvPicPr/>
                      <p:nvPr/>
                    </p:nvPicPr>
                    <p:blipFill>
                      <a:blip r:embed="rId7"/>
                      <a:stretch>
                        <a:fillRect/>
                      </a:stretch>
                    </p:blipFill>
                    <p:spPr>
                      <a:xfrm>
                        <a:off x="1198543" y="3576006"/>
                        <a:ext cx="965200" cy="381000"/>
                      </a:xfrm>
                      <a:prstGeom prst="rect">
                        <a:avLst/>
                      </a:prstGeom>
                    </p:spPr>
                  </p:pic>
                </p:oleObj>
              </mc:Fallback>
            </mc:AlternateContent>
          </a:graphicData>
        </a:graphic>
      </p:graphicFrame>
      <p:sp>
        <p:nvSpPr>
          <p:cNvPr id="765" name="Content Placeholder 6"/>
          <p:cNvSpPr txBox="1">
            <a:spLocks noGrp="1"/>
          </p:cNvSpPr>
          <p:nvPr>
            <p:ph type="body" idx="5"/>
          </p:nvPr>
        </p:nvSpPr>
        <p:spPr>
          <a:xfrm>
            <a:off x="457200" y="4020226"/>
            <a:ext cx="3269974" cy="452383"/>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 0.0356</a:t>
            </a:r>
            <a:endParaRPr sz="2400" dirty="0">
              <a:latin typeface="+mn-lt"/>
            </a:endParaRPr>
          </a:p>
        </p:txBody>
      </p:sp>
      <p:sp>
        <p:nvSpPr>
          <p:cNvPr id="766" name="Content Placeholder 7"/>
          <p:cNvSpPr txBox="1">
            <a:spLocks noGrp="1"/>
          </p:cNvSpPr>
          <p:nvPr>
            <p:ph type="body" idx="6"/>
          </p:nvPr>
        </p:nvSpPr>
        <p:spPr>
          <a:xfrm>
            <a:off x="457200" y="4552413"/>
            <a:ext cx="1779104" cy="493374"/>
          </a:xfrm>
          <a:prstGeom prst="rect">
            <a:avLst/>
          </a:prstGeom>
          <a:noFill/>
          <a:ln>
            <a:noFill/>
          </a:ln>
        </p:spPr>
        <p:txBody>
          <a:bodyPr spcFirstLastPara="1" wrap="square" lIns="0" tIns="0" rIns="0" bIns="0" anchor="t" anchorCtr="0">
            <a:noAutofit/>
          </a:bodyPr>
          <a:lstStyle/>
          <a:p>
            <a:pPr marL="740664" marR="0" lvl="0" indent="-283464"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Reject</a:t>
            </a:r>
            <a:endParaRPr sz="2400" dirty="0">
              <a:latin typeface="+mn-lt"/>
            </a:endParaRPr>
          </a:p>
        </p:txBody>
      </p:sp>
      <p:graphicFrame>
        <p:nvGraphicFramePr>
          <p:cNvPr id="4" name="Object 3" descr="H sub 0."/>
          <p:cNvGraphicFramePr>
            <a:graphicFrameLocks noChangeAspect="1"/>
          </p:cNvGraphicFramePr>
          <p:nvPr>
            <p:extLst>
              <p:ext uri="{D42A27DB-BD31-4B8C-83A1-F6EECF244321}">
                <p14:modId xmlns:p14="http://schemas.microsoft.com/office/powerpoint/2010/main" val="220126971"/>
              </p:ext>
            </p:extLst>
          </p:nvPr>
        </p:nvGraphicFramePr>
        <p:xfrm>
          <a:off x="2305877" y="4664186"/>
          <a:ext cx="444500" cy="381000"/>
        </p:xfrm>
        <a:graphic>
          <a:graphicData uri="http://schemas.openxmlformats.org/presentationml/2006/ole">
            <mc:AlternateContent xmlns:mc="http://schemas.openxmlformats.org/markup-compatibility/2006">
              <mc:Choice xmlns:v="urn:schemas-microsoft-com:vml" Requires="v">
                <p:oleObj spid="_x0000_s36117" name="Equation" r:id="rId8" imgW="444240" imgH="380880" progId="Equation.DSMT4">
                  <p:embed/>
                </p:oleObj>
              </mc:Choice>
              <mc:Fallback>
                <p:oleObj name="Equation" r:id="rId8" imgW="444240" imgH="380880" progId="Equation.DSMT4">
                  <p:embed/>
                  <p:pic>
                    <p:nvPicPr>
                      <p:cNvPr id="0" name=""/>
                      <p:cNvPicPr/>
                      <p:nvPr/>
                    </p:nvPicPr>
                    <p:blipFill>
                      <a:blip r:embed="rId9"/>
                      <a:stretch>
                        <a:fillRect/>
                      </a:stretch>
                    </p:blipFill>
                    <p:spPr>
                      <a:xfrm>
                        <a:off x="2305877" y="4664186"/>
                        <a:ext cx="444500" cy="381000"/>
                      </a:xfrm>
                      <a:prstGeom prst="rect">
                        <a:avLst/>
                      </a:prstGeom>
                    </p:spPr>
                  </p:pic>
                </p:oleObj>
              </mc:Fallback>
            </mc:AlternateContent>
          </a:graphicData>
        </a:graphic>
      </p:graphicFrame>
      <p:pic>
        <p:nvPicPr>
          <p:cNvPr id="5" name="Picture 4" descr="An excel sheet, titled anova colon single factor, displays two tables. The first table, titled summary, has 3 rows and 5 columns. The columns have the following headings from left to right. Groups, Count, Sum, Average, Variance. The row entries are as follows. Row 1. College graduate, 9, 31, 3.444444444, 1.027777778. Row 2. Graduate degree, 8, 36, 4.5, 0.571428571. Row 3. Some college, 7, 22, 3.142857143, 1.476190476. The second table, titled anova, has 3 rows and 7 columns. The columns have the following headings from left to right. Source of Variation, S , d f, M S, F, P value, F critical. The row entries are as follows. Row 1. Between Groups, 7.878968254, 2, 3.939484127, 3.924651732, 0.035635398, 3.466800112. Row 2. Within Groups, 21.07936508, 21, 1.003779289, blank, blank, blank. Row 3. Total, 28.95833333, 23, blank, blank, blank, blank."/>
          <p:cNvPicPr>
            <a:picLocks noChangeAspect="1"/>
          </p:cNvPicPr>
          <p:nvPr/>
        </p:nvPicPr>
        <p:blipFill>
          <a:blip r:embed="rId10"/>
          <a:stretch>
            <a:fillRect/>
          </a:stretch>
        </p:blipFill>
        <p:spPr>
          <a:xfrm>
            <a:off x="3980885" y="2192609"/>
            <a:ext cx="4705915" cy="23932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Assumptions of A</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N</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O</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V</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A</a:t>
            </a:r>
            <a:endParaRPr sz="3600" b="1" i="0" u="none" strike="noStrike" cap="none" dirty="0">
              <a:solidFill>
                <a:srgbClr val="007FA3"/>
              </a:solidFill>
              <a:latin typeface="+mj-lt"/>
              <a:ea typeface="Arial"/>
              <a:cs typeface="Arial"/>
              <a:sym typeface="Arial"/>
            </a:endParaRPr>
          </a:p>
        </p:txBody>
      </p:sp>
      <p:sp>
        <p:nvSpPr>
          <p:cNvPr id="774" name="Content Placeholder 2"/>
          <p:cNvSpPr txBox="1">
            <a:spLocks noGrp="1"/>
          </p:cNvSpPr>
          <p:nvPr>
            <p:ph type="body" idx="1"/>
          </p:nvPr>
        </p:nvSpPr>
        <p:spPr>
          <a:xfrm>
            <a:off x="457200" y="1600201"/>
            <a:ext cx="8229600" cy="101379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ea typeface="Arial"/>
                <a:cs typeface="Arial"/>
                <a:sym typeface="Arial"/>
              </a:rPr>
              <a:t>The </a:t>
            </a:r>
            <a:r>
              <a:rPr lang="en-US" sz="2600" b="0" i="1" u="none" strike="noStrike" cap="none" dirty="0">
                <a:solidFill>
                  <a:srgbClr val="000000"/>
                </a:solidFill>
                <a:latin typeface="+mn-lt"/>
                <a:ea typeface="Arial"/>
                <a:cs typeface="Arial"/>
                <a:sym typeface="Arial"/>
              </a:rPr>
              <a:t>m</a:t>
            </a:r>
            <a:r>
              <a:rPr lang="en-US" sz="2600" b="0" i="0" u="none" strike="noStrike" cap="none" dirty="0">
                <a:solidFill>
                  <a:srgbClr val="000000"/>
                </a:solidFill>
                <a:latin typeface="+mn-lt"/>
                <a:ea typeface="Arial"/>
                <a:cs typeface="Arial"/>
                <a:sym typeface="Arial"/>
              </a:rPr>
              <a:t> groups or factor levels being studied represent populations whose outcome measures</a:t>
            </a:r>
            <a:endParaRPr sz="2600" b="0" i="0" u="none" strike="noStrike" cap="none" dirty="0">
              <a:solidFill>
                <a:srgbClr val="000000"/>
              </a:solidFill>
              <a:latin typeface="+mn-lt"/>
              <a:ea typeface="Arial"/>
              <a:cs typeface="Arial"/>
              <a:sym typeface="Arial"/>
            </a:endParaRPr>
          </a:p>
        </p:txBody>
      </p:sp>
      <p:sp>
        <p:nvSpPr>
          <p:cNvPr id="775" name="Content Placeholder 3"/>
          <p:cNvSpPr txBox="1">
            <a:spLocks noGrp="1"/>
          </p:cNvSpPr>
          <p:nvPr>
            <p:ph type="body" idx="2"/>
          </p:nvPr>
        </p:nvSpPr>
        <p:spPr>
          <a:xfrm>
            <a:off x="457200" y="2708145"/>
            <a:ext cx="8229600" cy="1466289"/>
          </a:xfrm>
          <a:prstGeom prst="rect">
            <a:avLst/>
          </a:prstGeom>
          <a:noFill/>
          <a:ln>
            <a:noFill/>
          </a:ln>
        </p:spPr>
        <p:txBody>
          <a:bodyPr spcFirstLastPara="1" wrap="square" lIns="0" tIns="0" rIns="0" bIns="0" anchor="t" anchorCtr="0">
            <a:noAutofit/>
          </a:bodyPr>
          <a:lstStyle/>
          <a:p>
            <a:pPr marL="740664" marR="0" lvl="1" indent="-429768" algn="l" rtl="0">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are randomly and independently obtained,</a:t>
            </a:r>
            <a:endParaRPr sz="2600" dirty="0">
              <a:latin typeface="+mn-lt"/>
            </a:endParaRPr>
          </a:p>
          <a:p>
            <a:pPr marL="740664" marR="0" lvl="1" indent="-429768" algn="l" rtl="0">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are normally distributed, and</a:t>
            </a:r>
            <a:endParaRPr sz="2600" dirty="0">
              <a:latin typeface="+mn-lt"/>
            </a:endParaRPr>
          </a:p>
          <a:p>
            <a:pPr marL="740664" marR="0" lvl="1" indent="-429768" algn="l" rtl="0">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have equal variances.</a:t>
            </a:r>
            <a:endParaRPr sz="2600" b="0" i="0" u="none" strike="noStrike" cap="none" dirty="0">
              <a:solidFill>
                <a:srgbClr val="000000"/>
              </a:solidFill>
              <a:latin typeface="+mn-lt"/>
              <a:sym typeface="Arial"/>
            </a:endParaRPr>
          </a:p>
        </p:txBody>
      </p:sp>
      <p:sp>
        <p:nvSpPr>
          <p:cNvPr id="776" name="Content Placeholder 4"/>
          <p:cNvSpPr txBox="1">
            <a:spLocks noGrp="1"/>
          </p:cNvSpPr>
          <p:nvPr>
            <p:ph type="body" idx="3"/>
          </p:nvPr>
        </p:nvSpPr>
        <p:spPr>
          <a:xfrm>
            <a:off x="457200" y="4268588"/>
            <a:ext cx="8229600" cy="102896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chemeClr val="dk1"/>
                </a:solidFill>
                <a:latin typeface="+mn-lt"/>
                <a:ea typeface="Arial"/>
                <a:cs typeface="Arial"/>
                <a:sym typeface="Arial"/>
              </a:rPr>
              <a:t>If these assumptions are violated, then the level of significance and the power of the test can be affected.</a:t>
            </a:r>
            <a:endParaRPr sz="2600" b="0" i="0" u="none" strike="noStrike" cap="none" dirty="0">
              <a:solidFill>
                <a:schemeClr val="dk1"/>
              </a:solidFill>
              <a:latin typeface="+mn-lt"/>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Chi-Square Test for Independence</a:t>
            </a:r>
          </a:p>
        </p:txBody>
      </p:sp>
      <p:sp>
        <p:nvSpPr>
          <p:cNvPr id="9" name="Content Placeholder 8"/>
          <p:cNvSpPr>
            <a:spLocks noGrp="1"/>
          </p:cNvSpPr>
          <p:nvPr>
            <p:ph type="body" idx="1"/>
          </p:nvPr>
        </p:nvSpPr>
        <p:spPr>
          <a:xfrm>
            <a:off x="457200" y="1600201"/>
            <a:ext cx="8229600" cy="616226"/>
          </a:xfrm>
        </p:spPr>
        <p:txBody>
          <a:bodyPr/>
          <a:lstStyle/>
          <a:p>
            <a:pPr marL="256032" lvl="0" indent="-256032">
              <a:buSzPct val="100000"/>
            </a:pPr>
            <a:r>
              <a:rPr lang="en-US" sz="2600" dirty="0">
                <a:solidFill>
                  <a:srgbClr val="000000"/>
                </a:solidFill>
                <a:latin typeface="+mn-lt"/>
              </a:rPr>
              <a:t>Test for independence of two categorical variables.</a:t>
            </a:r>
          </a:p>
        </p:txBody>
      </p:sp>
      <p:sp>
        <p:nvSpPr>
          <p:cNvPr id="10" name="Content Placeholder 9"/>
          <p:cNvSpPr>
            <a:spLocks noGrp="1"/>
          </p:cNvSpPr>
          <p:nvPr>
            <p:ph type="body" idx="2"/>
          </p:nvPr>
        </p:nvSpPr>
        <p:spPr>
          <a:xfrm>
            <a:off x="457200" y="2351575"/>
            <a:ext cx="705678" cy="481077"/>
          </a:xfrm>
        </p:spPr>
        <p:txBody>
          <a:bodyPr/>
          <a:lstStyle/>
          <a:p>
            <a:pPr marL="740664" indent="-283464">
              <a:spcBef>
                <a:spcPts val="600"/>
              </a:spcBef>
              <a:buSzPct val="100000"/>
              <a:buFont typeface="Arial" panose="020B0604020202020204" pitchFamily="34" charset="0"/>
              <a:buChar char="–"/>
            </a:pPr>
            <a:r>
              <a:rPr lang="en-US" sz="2600" dirty="0" smtClean="0">
                <a:latin typeface="+mn-lt"/>
              </a:rPr>
              <a:t>  </a:t>
            </a:r>
            <a:endParaRPr lang="en-US" sz="2600" dirty="0">
              <a:latin typeface="+mn-lt"/>
            </a:endParaRPr>
          </a:p>
        </p:txBody>
      </p:sp>
      <p:graphicFrame>
        <p:nvGraphicFramePr>
          <p:cNvPr id="23" name="Object 22" descr="H sub 0 :"/>
          <p:cNvGraphicFramePr>
            <a:graphicFrameLocks noChangeAspect="1"/>
          </p:cNvGraphicFramePr>
          <p:nvPr>
            <p:extLst>
              <p:ext uri="{D42A27DB-BD31-4B8C-83A1-F6EECF244321}">
                <p14:modId xmlns:p14="http://schemas.microsoft.com/office/powerpoint/2010/main" val="951726467"/>
              </p:ext>
            </p:extLst>
          </p:nvPr>
        </p:nvGraphicFramePr>
        <p:xfrm>
          <a:off x="1251227" y="2494037"/>
          <a:ext cx="508000" cy="381000"/>
        </p:xfrm>
        <a:graphic>
          <a:graphicData uri="http://schemas.openxmlformats.org/presentationml/2006/ole">
            <mc:AlternateContent xmlns:mc="http://schemas.openxmlformats.org/markup-compatibility/2006">
              <mc:Choice xmlns:v="urn:schemas-microsoft-com:vml" Requires="v">
                <p:oleObj spid="_x0000_s37046" name="Equation" r:id="rId3" imgW="507960" imgH="380880" progId="Equation.DSMT4">
                  <p:embed/>
                </p:oleObj>
              </mc:Choice>
              <mc:Fallback>
                <p:oleObj name="Equation" r:id="rId3" imgW="507960" imgH="380880" progId="Equation.DSMT4">
                  <p:embed/>
                  <p:pic>
                    <p:nvPicPr>
                      <p:cNvPr id="0" name=""/>
                      <p:cNvPicPr/>
                      <p:nvPr/>
                    </p:nvPicPr>
                    <p:blipFill>
                      <a:blip r:embed="rId4"/>
                      <a:stretch>
                        <a:fillRect/>
                      </a:stretch>
                    </p:blipFill>
                    <p:spPr>
                      <a:xfrm>
                        <a:off x="1251227" y="2494037"/>
                        <a:ext cx="508000" cy="381000"/>
                      </a:xfrm>
                      <a:prstGeom prst="rect">
                        <a:avLst/>
                      </a:prstGeom>
                    </p:spPr>
                  </p:pic>
                </p:oleObj>
              </mc:Fallback>
            </mc:AlternateContent>
          </a:graphicData>
        </a:graphic>
      </p:graphicFrame>
      <p:sp>
        <p:nvSpPr>
          <p:cNvPr id="11" name="Content Placeholder 10"/>
          <p:cNvSpPr>
            <a:spLocks noGrp="1"/>
          </p:cNvSpPr>
          <p:nvPr>
            <p:ph type="body" idx="3"/>
          </p:nvPr>
        </p:nvSpPr>
        <p:spPr>
          <a:xfrm>
            <a:off x="1857515" y="2477820"/>
            <a:ext cx="6211957" cy="436973"/>
          </a:xfrm>
        </p:spPr>
        <p:txBody>
          <a:bodyPr/>
          <a:lstStyle/>
          <a:p>
            <a:pPr marL="0" lvl="0" indent="0">
              <a:spcBef>
                <a:spcPts val="0"/>
              </a:spcBef>
              <a:buSzPts val="2300"/>
              <a:buNone/>
            </a:pPr>
            <a:r>
              <a:rPr lang="en-US" sz="2600" dirty="0">
                <a:latin typeface="+mn-lt"/>
              </a:rPr>
              <a:t>two categorical variables are independent</a:t>
            </a:r>
          </a:p>
        </p:txBody>
      </p:sp>
      <p:sp>
        <p:nvSpPr>
          <p:cNvPr id="12" name="Content Placeholder 11"/>
          <p:cNvSpPr>
            <a:spLocks noGrp="1"/>
          </p:cNvSpPr>
          <p:nvPr>
            <p:ph type="body" idx="4"/>
          </p:nvPr>
        </p:nvSpPr>
        <p:spPr>
          <a:xfrm>
            <a:off x="457200" y="2980369"/>
            <a:ext cx="705678" cy="488388"/>
          </a:xfrm>
        </p:spPr>
        <p:txBody>
          <a:bodyPr/>
          <a:lstStyle/>
          <a:p>
            <a:pPr marL="740664" indent="-283464">
              <a:spcBef>
                <a:spcPts val="600"/>
              </a:spcBef>
              <a:buSzPct val="100000"/>
              <a:buFont typeface="Arial" panose="020B0604020202020204" pitchFamily="34" charset="0"/>
              <a:buChar char="–"/>
            </a:pPr>
            <a:r>
              <a:rPr lang="en-US" sz="2600" dirty="0" smtClean="0">
                <a:latin typeface="+mn-lt"/>
              </a:rPr>
              <a:t>  </a:t>
            </a:r>
            <a:endParaRPr lang="en-US" sz="2600" dirty="0">
              <a:latin typeface="+mn-lt"/>
            </a:endParaRPr>
          </a:p>
        </p:txBody>
      </p:sp>
      <p:graphicFrame>
        <p:nvGraphicFramePr>
          <p:cNvPr id="24" name="Object 23" descr="H sub 1 :"/>
          <p:cNvGraphicFramePr>
            <a:graphicFrameLocks noChangeAspect="1"/>
          </p:cNvGraphicFramePr>
          <p:nvPr>
            <p:extLst>
              <p:ext uri="{D42A27DB-BD31-4B8C-83A1-F6EECF244321}">
                <p14:modId xmlns:p14="http://schemas.microsoft.com/office/powerpoint/2010/main" val="1308108291"/>
              </p:ext>
            </p:extLst>
          </p:nvPr>
        </p:nvGraphicFramePr>
        <p:xfrm>
          <a:off x="1251227" y="3120201"/>
          <a:ext cx="482600" cy="381000"/>
        </p:xfrm>
        <a:graphic>
          <a:graphicData uri="http://schemas.openxmlformats.org/presentationml/2006/ole">
            <mc:AlternateContent xmlns:mc="http://schemas.openxmlformats.org/markup-compatibility/2006">
              <mc:Choice xmlns:v="urn:schemas-microsoft-com:vml" Requires="v">
                <p:oleObj spid="_x0000_s37047" name="Equation" r:id="rId5" imgW="482400" imgH="380880" progId="Equation.DSMT4">
                  <p:embed/>
                </p:oleObj>
              </mc:Choice>
              <mc:Fallback>
                <p:oleObj name="Equation" r:id="rId5" imgW="482400" imgH="380880" progId="Equation.DSMT4">
                  <p:embed/>
                  <p:pic>
                    <p:nvPicPr>
                      <p:cNvPr id="0" name=""/>
                      <p:cNvPicPr/>
                      <p:nvPr/>
                    </p:nvPicPr>
                    <p:blipFill>
                      <a:blip r:embed="rId6"/>
                      <a:stretch>
                        <a:fillRect/>
                      </a:stretch>
                    </p:blipFill>
                    <p:spPr>
                      <a:xfrm>
                        <a:off x="1251227" y="3120201"/>
                        <a:ext cx="482600" cy="381000"/>
                      </a:xfrm>
                      <a:prstGeom prst="rect">
                        <a:avLst/>
                      </a:prstGeom>
                    </p:spPr>
                  </p:pic>
                </p:oleObj>
              </mc:Fallback>
            </mc:AlternateContent>
          </a:graphicData>
        </a:graphic>
      </p:graphicFrame>
      <p:sp>
        <p:nvSpPr>
          <p:cNvPr id="13" name="Content Placeholder 12"/>
          <p:cNvSpPr>
            <a:spLocks noGrp="1"/>
          </p:cNvSpPr>
          <p:nvPr>
            <p:ph type="body" idx="5"/>
          </p:nvPr>
        </p:nvSpPr>
        <p:spPr>
          <a:xfrm>
            <a:off x="1822176" y="3102948"/>
            <a:ext cx="6003234" cy="418131"/>
          </a:xfrm>
        </p:spPr>
        <p:txBody>
          <a:bodyPr/>
          <a:lstStyle/>
          <a:p>
            <a:pPr marL="0" lvl="0" indent="0">
              <a:spcBef>
                <a:spcPts val="0"/>
              </a:spcBef>
              <a:buSzPts val="2300"/>
              <a:buNone/>
            </a:pPr>
            <a:r>
              <a:rPr lang="en-US" sz="2600" dirty="0">
                <a:latin typeface="+mn-lt"/>
              </a:rPr>
              <a:t>two categorical variables are dependent</a:t>
            </a:r>
          </a:p>
        </p:txBody>
      </p:sp>
    </p:spTree>
    <p:extLst>
      <p:ext uri="{BB962C8B-B14F-4D97-AF65-F5344CB8AC3E}">
        <p14:creationId xmlns:p14="http://schemas.microsoft.com/office/powerpoint/2010/main" val="4082546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7.15: Independence and Marketing Strategy</a:t>
            </a:r>
            <a:endParaRPr sz="3600" b="1" i="0" u="none" strike="noStrike" cap="none" dirty="0">
              <a:solidFill>
                <a:srgbClr val="007FA3"/>
              </a:solidFill>
              <a:latin typeface="+mj-lt"/>
              <a:ea typeface="Arial"/>
              <a:cs typeface="Arial"/>
              <a:sym typeface="Arial"/>
            </a:endParaRPr>
          </a:p>
        </p:txBody>
      </p:sp>
      <p:sp>
        <p:nvSpPr>
          <p:cNvPr id="794" name="Content Placeholder 2"/>
          <p:cNvSpPr txBox="1">
            <a:spLocks noGrp="1"/>
          </p:cNvSpPr>
          <p:nvPr>
            <p:ph type="body" idx="1"/>
          </p:nvPr>
        </p:nvSpPr>
        <p:spPr>
          <a:xfrm>
            <a:off x="457200" y="1600199"/>
            <a:ext cx="8229600" cy="283265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Energy Drink Survey data. A key marketing question is whether the proportion of males who prefer a particular brand is no different from the proportion of females.</a:t>
            </a:r>
            <a:endParaRPr sz="1800" dirty="0">
              <a:latin typeface="+mn-lt"/>
            </a:endParaRPr>
          </a:p>
          <a:p>
            <a:pPr marL="740664" marR="0" lvl="1" indent="-285750" algn="l" rtl="0">
              <a:spcBef>
                <a:spcPts val="600"/>
              </a:spcBef>
              <a:spcAft>
                <a:spcPts val="0"/>
              </a:spcAft>
              <a:buClr>
                <a:srgbClr val="007FA3"/>
              </a:buClr>
              <a:buSzPct val="100000"/>
              <a:buFont typeface="Arial"/>
              <a:buChar char="–"/>
            </a:pPr>
            <a:r>
              <a:rPr lang="en-US" sz="1800" b="0" i="0" u="none" strike="noStrike" cap="none" dirty="0">
                <a:solidFill>
                  <a:srgbClr val="000000"/>
                </a:solidFill>
                <a:latin typeface="+mn-lt"/>
                <a:sym typeface="Arial"/>
              </a:rPr>
              <a:t>If gender and brand preference are indeed independent, we would expect that about the same proportion of the sample of female students would also prefer brand 1.</a:t>
            </a:r>
            <a:endParaRPr sz="1800" dirty="0">
              <a:latin typeface="+mn-lt"/>
            </a:endParaRPr>
          </a:p>
          <a:p>
            <a:pPr marL="740664" marR="0" lvl="1" indent="-285750" algn="l" rtl="0">
              <a:spcBef>
                <a:spcPts val="600"/>
              </a:spcBef>
              <a:spcAft>
                <a:spcPts val="0"/>
              </a:spcAft>
              <a:buClr>
                <a:srgbClr val="007FA3"/>
              </a:buClr>
              <a:buSzPct val="100000"/>
              <a:buFont typeface="Arial"/>
              <a:buChar char="–"/>
            </a:pPr>
            <a:r>
              <a:rPr lang="en-US" sz="1800" b="0" i="0" u="none" strike="noStrike" cap="none" dirty="0">
                <a:solidFill>
                  <a:srgbClr val="000000"/>
                </a:solidFill>
                <a:latin typeface="+mn-lt"/>
                <a:sym typeface="Arial"/>
              </a:rPr>
              <a:t>If they are not independent, then advertising should be targeted differently to males and females, whereas if they are independent, it would not matter.</a:t>
            </a:r>
            <a:endParaRPr sz="1800" b="0" i="0" u="none" strike="noStrike" cap="none" dirty="0">
              <a:solidFill>
                <a:schemeClr val="dk1"/>
              </a:solidFill>
              <a:latin typeface="+mn-lt"/>
              <a:sym typeface="Arial"/>
            </a:endParaRPr>
          </a:p>
        </p:txBody>
      </p:sp>
      <p:pic>
        <p:nvPicPr>
          <p:cNvPr id="2" name="Picture 1" descr="An excel sheet, titled energy drink survey, displays two tables. The first table has three columns and seven rows. The column headers from left to right are as follows. Respondent, gender, brand preference. The row entries are as follows. Row 1. 1, male, brand 3. Row 2. 2, female, brand 3. Row 3. 3, male, brand 3. Row 4. 4, male, brand 1. Row 5. 5, male, brand 1. Row 6. 6, female, brand 2. Row 7. 7, male, brand 2. The second table has 3 rows and 5 columns. The columns have the following headings from left to right. Count of Respondent Row Labels, Column Labels Brand 1, Brand 2, Brand 3, Grand Total. The row entries are as follows. Row 1. Female, 9, 6, 22, 37. Row 2. Male, 25, 17, 21, 63. Row 3. Grand Total, 34, 23, 43, 100."/>
          <p:cNvPicPr>
            <a:picLocks noChangeAspect="1"/>
          </p:cNvPicPr>
          <p:nvPr/>
        </p:nvPicPr>
        <p:blipFill>
          <a:blip r:embed="rId3"/>
          <a:stretch>
            <a:fillRect/>
          </a:stretch>
        </p:blipFill>
        <p:spPr>
          <a:xfrm>
            <a:off x="1407714" y="4542182"/>
            <a:ext cx="6348451" cy="17080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Chi-Square Test Calculations </a:t>
            </a:r>
            <a:r>
              <a:rPr lang="en-US" sz="2000" b="0" i="0" u="none" strike="noStrike" cap="none" dirty="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801" name="Content Placeholder 2"/>
          <p:cNvSpPr txBox="1">
            <a:spLocks noGrp="1"/>
          </p:cNvSpPr>
          <p:nvPr>
            <p:ph type="body" idx="1"/>
          </p:nvPr>
        </p:nvSpPr>
        <p:spPr>
          <a:xfrm>
            <a:off x="457200" y="1600201"/>
            <a:ext cx="8229600" cy="95415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Step 1: Using a cross-tabulation of the data, compute the expected frequency if the two variables are independent.</a:t>
            </a:r>
            <a:endParaRPr sz="2400" b="0" i="0" u="none" strike="noStrike" cap="none" dirty="0">
              <a:solidFill>
                <a:srgbClr val="000000"/>
              </a:solidFill>
              <a:latin typeface="+mn-lt"/>
              <a:ea typeface="Arial"/>
              <a:cs typeface="Arial"/>
              <a:sym typeface="Arial"/>
            </a:endParaRPr>
          </a:p>
        </p:txBody>
      </p:sp>
      <p:graphicFrame>
        <p:nvGraphicFramePr>
          <p:cNvPr id="2" name="Object 1" descr="expected frequency in row I and column j = start fraction left parenthesis grand total row I right parenthesis, left parenthesis grand total column j right parenthesis over total number of observations end fraction. This equation is labeled, 7.7"/>
          <p:cNvGraphicFramePr>
            <a:graphicFrameLocks noChangeAspect="1"/>
          </p:cNvGraphicFramePr>
          <p:nvPr>
            <p:extLst>
              <p:ext uri="{D42A27DB-BD31-4B8C-83A1-F6EECF244321}">
                <p14:modId xmlns:p14="http://schemas.microsoft.com/office/powerpoint/2010/main" val="3602515502"/>
              </p:ext>
            </p:extLst>
          </p:nvPr>
        </p:nvGraphicFramePr>
        <p:xfrm>
          <a:off x="683758" y="3269192"/>
          <a:ext cx="7776484" cy="629752"/>
        </p:xfrm>
        <a:graphic>
          <a:graphicData uri="http://schemas.openxmlformats.org/presentationml/2006/ole">
            <mc:AlternateContent xmlns:mc="http://schemas.openxmlformats.org/markup-compatibility/2006">
              <mc:Choice xmlns:v="urn:schemas-microsoft-com:vml" Requires="v">
                <p:oleObj spid="_x0000_s37978" name="Equation" r:id="rId4" imgW="10350360" imgH="838080" progId="Equation.DSMT4">
                  <p:embed/>
                </p:oleObj>
              </mc:Choice>
              <mc:Fallback>
                <p:oleObj name="Equation" r:id="rId4" imgW="10350360" imgH="838080" progId="Equation.DSMT4">
                  <p:embed/>
                  <p:pic>
                    <p:nvPicPr>
                      <p:cNvPr id="0" name=""/>
                      <p:cNvPicPr/>
                      <p:nvPr/>
                    </p:nvPicPr>
                    <p:blipFill>
                      <a:blip r:embed="rId5"/>
                      <a:stretch>
                        <a:fillRect/>
                      </a:stretch>
                    </p:blipFill>
                    <p:spPr>
                      <a:xfrm>
                        <a:off x="683758" y="3269192"/>
                        <a:ext cx="7776484" cy="629752"/>
                      </a:xfrm>
                      <a:prstGeom prst="rect">
                        <a:avLst/>
                      </a:prstGeom>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7.16: Computing Expected Frequencies</a:t>
            </a:r>
            <a:endParaRPr sz="3600" b="1" i="0" u="none" strike="noStrike" cap="none" dirty="0">
              <a:solidFill>
                <a:srgbClr val="007FA3"/>
              </a:solidFill>
              <a:latin typeface="+mj-lt"/>
              <a:ea typeface="Arial"/>
              <a:cs typeface="Arial"/>
              <a:sym typeface="Arial"/>
            </a:endParaRPr>
          </a:p>
        </p:txBody>
      </p:sp>
      <p:graphicFrame>
        <p:nvGraphicFramePr>
          <p:cNvPr id="5" name="Object 4" descr="expected frequency in row, i, column, j, = start fraction left parenthesis grand total row i right parenthesis left parenthesis grand total column j right parenthesis over total number of observations end fraction This equation is labeled, 7.7"/>
          <p:cNvGraphicFramePr>
            <a:graphicFrameLocks noChangeAspect="1"/>
          </p:cNvGraphicFramePr>
          <p:nvPr>
            <p:extLst>
              <p:ext uri="{D42A27DB-BD31-4B8C-83A1-F6EECF244321}">
                <p14:modId xmlns:p14="http://schemas.microsoft.com/office/powerpoint/2010/main" val="3874175164"/>
              </p:ext>
            </p:extLst>
          </p:nvPr>
        </p:nvGraphicFramePr>
        <p:xfrm>
          <a:off x="683758" y="1790664"/>
          <a:ext cx="7776484" cy="629752"/>
        </p:xfrm>
        <a:graphic>
          <a:graphicData uri="http://schemas.openxmlformats.org/presentationml/2006/ole">
            <mc:AlternateContent xmlns:mc="http://schemas.openxmlformats.org/markup-compatibility/2006">
              <mc:Choice xmlns:v="urn:schemas-microsoft-com:vml" Requires="v">
                <p:oleObj spid="_x0000_s39002" name="Equation" r:id="rId4" imgW="10350360" imgH="838080" progId="Equation.DSMT4">
                  <p:embed/>
                </p:oleObj>
              </mc:Choice>
              <mc:Fallback>
                <p:oleObj name="Equation" r:id="rId4" imgW="10350360" imgH="838080" progId="Equation.DSMT4">
                  <p:embed/>
                  <p:pic>
                    <p:nvPicPr>
                      <p:cNvPr id="2" name="Object 1"/>
                      <p:cNvPicPr/>
                      <p:nvPr/>
                    </p:nvPicPr>
                    <p:blipFill>
                      <a:blip r:embed="rId5"/>
                      <a:stretch>
                        <a:fillRect/>
                      </a:stretch>
                    </p:blipFill>
                    <p:spPr>
                      <a:xfrm>
                        <a:off x="683758" y="1790664"/>
                        <a:ext cx="7776484" cy="629752"/>
                      </a:xfrm>
                      <a:prstGeom prst="rect">
                        <a:avLst/>
                      </a:prstGeom>
                    </p:spPr>
                  </p:pic>
                </p:oleObj>
              </mc:Fallback>
            </mc:AlternateContent>
          </a:graphicData>
        </a:graphic>
      </p:graphicFrame>
      <p:pic>
        <p:nvPicPr>
          <p:cNvPr id="2" name="Picture 1" descr="An excel sheet, titled chi square test, displays two tables. The first table has 3 rows and 5 columns. The columns have the following headings from left to right. Count of Respondent Row Labels, Column Labels Brand 1, Brand 2, Brand 3, Grand Total. The row entries are as follows. Row 1. Female, 9, 6, 22, 37. Row 2. Male, 25, 17, 21, 63. Row 3. Grand Total, 34, 23, 43, 100. The second table has 3 rows and 5 columns. The columns have the following headings from left to right. Expected frequency, Brand 1, Brand 2, Brand 3, Grand Total. The row entries are as follows. Row 1. Female, 12.58, 8.51, 15.91, 37. Row 2. Male, 21.42, 14.49, 27.09, 63. Row 3. Grand Total, 34, 23, 43, 100. The value 12.58 under column brand 1, row female is labeled, Expected frequency of female and brand 1 = start fraction 37 times 34 over 100 end fraction."/>
          <p:cNvPicPr>
            <a:picLocks noChangeAspect="1"/>
          </p:cNvPicPr>
          <p:nvPr/>
        </p:nvPicPr>
        <p:blipFill>
          <a:blip r:embed="rId6"/>
          <a:stretch>
            <a:fillRect/>
          </a:stretch>
        </p:blipFill>
        <p:spPr>
          <a:xfrm>
            <a:off x="1212813" y="2666209"/>
            <a:ext cx="6718374" cy="295681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Chi-Square Test Calculations </a:t>
            </a:r>
            <a:r>
              <a:rPr lang="en-US" sz="2000" b="0" dirty="0">
                <a:latin typeface="+mj-lt"/>
              </a:rPr>
              <a:t>(2 of 3)</a:t>
            </a:r>
            <a:endParaRPr lang="en-US" dirty="0">
              <a:latin typeface="+mj-lt"/>
            </a:endParaRPr>
          </a:p>
        </p:txBody>
      </p:sp>
      <p:sp>
        <p:nvSpPr>
          <p:cNvPr id="9" name="Content Placeholder 8"/>
          <p:cNvSpPr>
            <a:spLocks noGrp="1"/>
          </p:cNvSpPr>
          <p:nvPr>
            <p:ph type="body" idx="1"/>
          </p:nvPr>
        </p:nvSpPr>
        <p:spPr>
          <a:xfrm>
            <a:off x="457200" y="1600201"/>
            <a:ext cx="8229600" cy="546652"/>
          </a:xfrm>
        </p:spPr>
        <p:txBody>
          <a:bodyPr/>
          <a:lstStyle/>
          <a:p>
            <a:pPr marL="255588" lvl="0" indent="-255588">
              <a:buSzPct val="100000"/>
              <a:tabLst>
                <a:tab pos="288925" algn="l"/>
              </a:tabLst>
            </a:pPr>
            <a:r>
              <a:rPr lang="en-US" sz="2200" dirty="0">
                <a:solidFill>
                  <a:srgbClr val="000000"/>
                </a:solidFill>
                <a:latin typeface="+mn-lt"/>
              </a:rPr>
              <a:t>Step 2: Compute a test statistic, called a </a:t>
            </a:r>
            <a:r>
              <a:rPr lang="en-US" sz="2200" b="1" dirty="0">
                <a:solidFill>
                  <a:srgbClr val="000000"/>
                </a:solidFill>
                <a:latin typeface="+mn-lt"/>
              </a:rPr>
              <a:t>chi-square</a:t>
            </a:r>
            <a:endParaRPr lang="en-US" sz="2200" dirty="0">
              <a:latin typeface="+mn-lt"/>
            </a:endParaRPr>
          </a:p>
        </p:txBody>
      </p:sp>
      <p:sp>
        <p:nvSpPr>
          <p:cNvPr id="10" name="Content Placeholder 9"/>
          <p:cNvSpPr>
            <a:spLocks noGrp="1"/>
          </p:cNvSpPr>
          <p:nvPr>
            <p:ph type="body" idx="2"/>
          </p:nvPr>
        </p:nvSpPr>
        <p:spPr>
          <a:xfrm>
            <a:off x="745435" y="2226822"/>
            <a:ext cx="7941365" cy="355526"/>
          </a:xfrm>
        </p:spPr>
        <p:txBody>
          <a:bodyPr/>
          <a:lstStyle/>
          <a:p>
            <a:pPr marL="0" lvl="0" indent="0">
              <a:spcBef>
                <a:spcPts val="0"/>
              </a:spcBef>
              <a:buSzPts val="2400"/>
              <a:buNone/>
            </a:pPr>
            <a:r>
              <a:rPr lang="en-US" sz="2200" b="1" dirty="0">
                <a:solidFill>
                  <a:srgbClr val="000000"/>
                </a:solidFill>
                <a:latin typeface="+mn-lt"/>
              </a:rPr>
              <a:t>statistic</a:t>
            </a:r>
            <a:r>
              <a:rPr lang="en-US" sz="2200" dirty="0">
                <a:solidFill>
                  <a:srgbClr val="000000"/>
                </a:solidFill>
                <a:latin typeface="+mn-lt"/>
              </a:rPr>
              <a:t>, which is the sum of the squares of </a:t>
            </a:r>
            <a:r>
              <a:rPr lang="en-US" sz="2200" dirty="0" smtClean="0">
                <a:solidFill>
                  <a:srgbClr val="000000"/>
                </a:solidFill>
                <a:latin typeface="+mn-lt"/>
              </a:rPr>
              <a:t>the</a:t>
            </a:r>
            <a:r>
              <a:rPr lang="en-US" sz="2200" dirty="0">
                <a:solidFill>
                  <a:srgbClr val="000000"/>
                </a:solidFill>
                <a:latin typeface="+mn-lt"/>
              </a:rPr>
              <a:t> differences</a:t>
            </a:r>
          </a:p>
        </p:txBody>
      </p:sp>
      <p:sp>
        <p:nvSpPr>
          <p:cNvPr id="11" name="Content Placeholder 10"/>
          <p:cNvSpPr>
            <a:spLocks noGrp="1"/>
          </p:cNvSpPr>
          <p:nvPr>
            <p:ph type="body" idx="3"/>
          </p:nvPr>
        </p:nvSpPr>
        <p:spPr>
          <a:xfrm>
            <a:off x="745435" y="2662317"/>
            <a:ext cx="3766930" cy="357461"/>
          </a:xfrm>
        </p:spPr>
        <p:txBody>
          <a:bodyPr/>
          <a:lstStyle/>
          <a:p>
            <a:pPr marL="0" lvl="0" indent="0">
              <a:spcBef>
                <a:spcPts val="0"/>
              </a:spcBef>
              <a:buSzPts val="2400"/>
              <a:buNone/>
            </a:pPr>
            <a:r>
              <a:rPr lang="en-US" sz="2200" dirty="0">
                <a:solidFill>
                  <a:srgbClr val="000000"/>
                </a:solidFill>
                <a:latin typeface="+mn-lt"/>
              </a:rPr>
              <a:t>between observed frequency,</a:t>
            </a:r>
          </a:p>
        </p:txBody>
      </p:sp>
      <p:graphicFrame>
        <p:nvGraphicFramePr>
          <p:cNvPr id="23" name="Object 22" descr="f sub o,"/>
          <p:cNvGraphicFramePr>
            <a:graphicFrameLocks noChangeAspect="1"/>
          </p:cNvGraphicFramePr>
          <p:nvPr>
            <p:extLst>
              <p:ext uri="{D42A27DB-BD31-4B8C-83A1-F6EECF244321}">
                <p14:modId xmlns:p14="http://schemas.microsoft.com/office/powerpoint/2010/main" val="2027749862"/>
              </p:ext>
            </p:extLst>
          </p:nvPr>
        </p:nvGraphicFramePr>
        <p:xfrm>
          <a:off x="4572000" y="2703231"/>
          <a:ext cx="346364" cy="346364"/>
        </p:xfrm>
        <a:graphic>
          <a:graphicData uri="http://schemas.openxmlformats.org/presentationml/2006/ole">
            <mc:AlternateContent xmlns:mc="http://schemas.openxmlformats.org/markup-compatibility/2006">
              <mc:Choice xmlns:v="urn:schemas-microsoft-com:vml" Requires="v">
                <p:oleObj spid="_x0000_s40203" name="Equation" r:id="rId3" imgW="380880" imgH="380880" progId="Equation.DSMT4">
                  <p:embed/>
                </p:oleObj>
              </mc:Choice>
              <mc:Fallback>
                <p:oleObj name="Equation" r:id="rId3" imgW="380880" imgH="380880" progId="Equation.DSMT4">
                  <p:embed/>
                  <p:pic>
                    <p:nvPicPr>
                      <p:cNvPr id="0" name=""/>
                      <p:cNvPicPr/>
                      <p:nvPr/>
                    </p:nvPicPr>
                    <p:blipFill>
                      <a:blip r:embed="rId4"/>
                      <a:stretch>
                        <a:fillRect/>
                      </a:stretch>
                    </p:blipFill>
                    <p:spPr>
                      <a:xfrm>
                        <a:off x="4572000" y="2703231"/>
                        <a:ext cx="346364" cy="346364"/>
                      </a:xfrm>
                      <a:prstGeom prst="rect">
                        <a:avLst/>
                      </a:prstGeom>
                    </p:spPr>
                  </p:pic>
                </p:oleObj>
              </mc:Fallback>
            </mc:AlternateContent>
          </a:graphicData>
        </a:graphic>
      </p:graphicFrame>
      <p:sp>
        <p:nvSpPr>
          <p:cNvPr id="12" name="Content Placeholder 11"/>
          <p:cNvSpPr>
            <a:spLocks noGrp="1"/>
          </p:cNvSpPr>
          <p:nvPr>
            <p:ph type="body" idx="4"/>
          </p:nvPr>
        </p:nvSpPr>
        <p:spPr>
          <a:xfrm>
            <a:off x="4997877" y="2669280"/>
            <a:ext cx="3165613" cy="363411"/>
          </a:xfrm>
        </p:spPr>
        <p:txBody>
          <a:bodyPr/>
          <a:lstStyle/>
          <a:p>
            <a:pPr marL="0" lvl="0" indent="0">
              <a:spcBef>
                <a:spcPts val="0"/>
              </a:spcBef>
              <a:buSzPts val="2400"/>
              <a:buNone/>
            </a:pPr>
            <a:r>
              <a:rPr lang="en-US" sz="2200" dirty="0">
                <a:solidFill>
                  <a:srgbClr val="000000"/>
                </a:solidFill>
                <a:latin typeface="+mn-lt"/>
              </a:rPr>
              <a:t>and expected frequency,</a:t>
            </a:r>
          </a:p>
        </p:txBody>
      </p:sp>
      <p:graphicFrame>
        <p:nvGraphicFramePr>
          <p:cNvPr id="24" name="Object 23" descr="f sub e,"/>
          <p:cNvGraphicFramePr>
            <a:graphicFrameLocks noChangeAspect="1"/>
          </p:cNvGraphicFramePr>
          <p:nvPr>
            <p:extLst>
              <p:ext uri="{D42A27DB-BD31-4B8C-83A1-F6EECF244321}">
                <p14:modId xmlns:p14="http://schemas.microsoft.com/office/powerpoint/2010/main" val="2333719633"/>
              </p:ext>
            </p:extLst>
          </p:nvPr>
        </p:nvGraphicFramePr>
        <p:xfrm>
          <a:off x="745435" y="3099747"/>
          <a:ext cx="368300" cy="381000"/>
        </p:xfrm>
        <a:graphic>
          <a:graphicData uri="http://schemas.openxmlformats.org/presentationml/2006/ole">
            <mc:AlternateContent xmlns:mc="http://schemas.openxmlformats.org/markup-compatibility/2006">
              <mc:Choice xmlns:v="urn:schemas-microsoft-com:vml" Requires="v">
                <p:oleObj spid="_x0000_s40204" name="Equation" r:id="rId5" imgW="368280" imgH="380880" progId="Equation.DSMT4">
                  <p:embed/>
                </p:oleObj>
              </mc:Choice>
              <mc:Fallback>
                <p:oleObj name="Equation" r:id="rId5" imgW="368280" imgH="380880" progId="Equation.DSMT4">
                  <p:embed/>
                  <p:pic>
                    <p:nvPicPr>
                      <p:cNvPr id="0" name=""/>
                      <p:cNvPicPr/>
                      <p:nvPr/>
                    </p:nvPicPr>
                    <p:blipFill>
                      <a:blip r:embed="rId6"/>
                      <a:stretch>
                        <a:fillRect/>
                      </a:stretch>
                    </p:blipFill>
                    <p:spPr>
                      <a:xfrm>
                        <a:off x="745435" y="3099747"/>
                        <a:ext cx="368300" cy="381000"/>
                      </a:xfrm>
                      <a:prstGeom prst="rect">
                        <a:avLst/>
                      </a:prstGeom>
                    </p:spPr>
                  </p:pic>
                </p:oleObj>
              </mc:Fallback>
            </mc:AlternateContent>
          </a:graphicData>
        </a:graphic>
      </p:graphicFrame>
      <p:sp>
        <p:nvSpPr>
          <p:cNvPr id="13" name="Content Placeholder 12"/>
          <p:cNvSpPr>
            <a:spLocks noGrp="1"/>
          </p:cNvSpPr>
          <p:nvPr>
            <p:ph type="body" idx="5"/>
          </p:nvPr>
        </p:nvSpPr>
        <p:spPr>
          <a:xfrm>
            <a:off x="1212574" y="3116454"/>
            <a:ext cx="5864087" cy="364293"/>
          </a:xfrm>
        </p:spPr>
        <p:txBody>
          <a:bodyPr/>
          <a:lstStyle/>
          <a:p>
            <a:pPr marL="0" lvl="0" indent="0">
              <a:spcBef>
                <a:spcPts val="0"/>
              </a:spcBef>
              <a:buSzPts val="2400"/>
              <a:buNone/>
            </a:pPr>
            <a:r>
              <a:rPr lang="en-US" sz="2200" dirty="0">
                <a:solidFill>
                  <a:srgbClr val="000000"/>
                </a:solidFill>
                <a:latin typeface="+mn-lt"/>
              </a:rPr>
              <a:t>divided by the expected frequency in each cell:</a:t>
            </a:r>
          </a:p>
        </p:txBody>
      </p:sp>
      <p:graphicFrame>
        <p:nvGraphicFramePr>
          <p:cNvPr id="25" name="Object 24" descr="chi squared = The sum of start fraction left parenthesis f sub o minus f sub e right parenthesis squared over f sub end fraction. This equation is labeled, 7.8"/>
          <p:cNvGraphicFramePr>
            <a:graphicFrameLocks noChangeAspect="1"/>
          </p:cNvGraphicFramePr>
          <p:nvPr>
            <p:extLst>
              <p:ext uri="{D42A27DB-BD31-4B8C-83A1-F6EECF244321}">
                <p14:modId xmlns:p14="http://schemas.microsoft.com/office/powerpoint/2010/main" val="830417723"/>
              </p:ext>
            </p:extLst>
          </p:nvPr>
        </p:nvGraphicFramePr>
        <p:xfrm>
          <a:off x="1642717" y="4014853"/>
          <a:ext cx="5003800" cy="838200"/>
        </p:xfrm>
        <a:graphic>
          <a:graphicData uri="http://schemas.openxmlformats.org/presentationml/2006/ole">
            <mc:AlternateContent xmlns:mc="http://schemas.openxmlformats.org/markup-compatibility/2006">
              <mc:Choice xmlns:v="urn:schemas-microsoft-com:vml" Requires="v">
                <p:oleObj spid="_x0000_s40205" name="Equation" r:id="rId7" imgW="5003640" imgH="838080" progId="Equation.DSMT4">
                  <p:embed/>
                </p:oleObj>
              </mc:Choice>
              <mc:Fallback>
                <p:oleObj name="Equation" r:id="rId7" imgW="5003640" imgH="838080" progId="Equation.DSMT4">
                  <p:embed/>
                  <p:pic>
                    <p:nvPicPr>
                      <p:cNvPr id="0" name=""/>
                      <p:cNvPicPr/>
                      <p:nvPr/>
                    </p:nvPicPr>
                    <p:blipFill>
                      <a:blip r:embed="rId8"/>
                      <a:stretch>
                        <a:fillRect/>
                      </a:stretch>
                    </p:blipFill>
                    <p:spPr>
                      <a:xfrm>
                        <a:off x="1642717" y="4014853"/>
                        <a:ext cx="5003800" cy="838200"/>
                      </a:xfrm>
                      <a:prstGeom prst="rect">
                        <a:avLst/>
                      </a:prstGeom>
                    </p:spPr>
                  </p:pic>
                </p:oleObj>
              </mc:Fallback>
            </mc:AlternateContent>
          </a:graphicData>
        </a:graphic>
      </p:graphicFrame>
    </p:spTree>
    <p:extLst>
      <p:ext uri="{BB962C8B-B14F-4D97-AF65-F5344CB8AC3E}">
        <p14:creationId xmlns:p14="http://schemas.microsoft.com/office/powerpoint/2010/main" val="3639186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Chi-Square Distribution</a:t>
            </a:r>
            <a:endParaRPr sz="3600" b="1" i="0" u="none" strike="noStrike" cap="none" dirty="0">
              <a:solidFill>
                <a:srgbClr val="007FA3"/>
              </a:solidFill>
              <a:latin typeface="+mj-lt"/>
              <a:ea typeface="Arial"/>
              <a:cs typeface="Arial"/>
              <a:sym typeface="Arial"/>
            </a:endParaRPr>
          </a:p>
        </p:txBody>
      </p:sp>
      <p:sp>
        <p:nvSpPr>
          <p:cNvPr id="828" name="Content Placeholder 2"/>
          <p:cNvSpPr txBox="1">
            <a:spLocks noGrp="1"/>
          </p:cNvSpPr>
          <p:nvPr>
            <p:ph type="body" idx="1"/>
          </p:nvPr>
        </p:nvSpPr>
        <p:spPr>
          <a:xfrm>
            <a:off x="457200" y="1600201"/>
            <a:ext cx="4114800" cy="586408"/>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The sampling distribution of</a:t>
            </a:r>
            <a:endParaRPr sz="2400" b="0" i="0" u="none" strike="noStrike" cap="none" dirty="0">
              <a:solidFill>
                <a:schemeClr val="dk1"/>
              </a:solidFill>
              <a:latin typeface="+mn-lt"/>
              <a:ea typeface="Arial"/>
              <a:cs typeface="Arial"/>
              <a:sym typeface="Arial"/>
            </a:endParaRPr>
          </a:p>
        </p:txBody>
      </p:sp>
      <p:graphicFrame>
        <p:nvGraphicFramePr>
          <p:cNvPr id="2" name="Object 1" descr="chi squared"/>
          <p:cNvGraphicFramePr>
            <a:graphicFrameLocks noChangeAspect="1"/>
          </p:cNvGraphicFramePr>
          <p:nvPr>
            <p:extLst>
              <p:ext uri="{D42A27DB-BD31-4B8C-83A1-F6EECF244321}">
                <p14:modId xmlns:p14="http://schemas.microsoft.com/office/powerpoint/2010/main" val="3730800677"/>
              </p:ext>
            </p:extLst>
          </p:nvPr>
        </p:nvGraphicFramePr>
        <p:xfrm>
          <a:off x="4651512" y="1739072"/>
          <a:ext cx="342900" cy="368300"/>
        </p:xfrm>
        <a:graphic>
          <a:graphicData uri="http://schemas.openxmlformats.org/presentationml/2006/ole">
            <mc:AlternateContent xmlns:mc="http://schemas.openxmlformats.org/markup-compatibility/2006">
              <mc:Choice xmlns:v="urn:schemas-microsoft-com:vml" Requires="v">
                <p:oleObj spid="_x0000_s41050" name="Equation" r:id="rId4" imgW="342720" imgH="368280" progId="Equation.DSMT4">
                  <p:embed/>
                </p:oleObj>
              </mc:Choice>
              <mc:Fallback>
                <p:oleObj name="Equation" r:id="rId4" imgW="342720" imgH="368280" progId="Equation.DSMT4">
                  <p:embed/>
                  <p:pic>
                    <p:nvPicPr>
                      <p:cNvPr id="0" name=""/>
                      <p:cNvPicPr/>
                      <p:nvPr/>
                    </p:nvPicPr>
                    <p:blipFill>
                      <a:blip r:embed="rId5"/>
                      <a:stretch>
                        <a:fillRect/>
                      </a:stretch>
                    </p:blipFill>
                    <p:spPr>
                      <a:xfrm>
                        <a:off x="4651512" y="1739072"/>
                        <a:ext cx="342900" cy="368300"/>
                      </a:xfrm>
                      <a:prstGeom prst="rect">
                        <a:avLst/>
                      </a:prstGeom>
                    </p:spPr>
                  </p:pic>
                </p:oleObj>
              </mc:Fallback>
            </mc:AlternateContent>
          </a:graphicData>
        </a:graphic>
      </p:graphicFrame>
      <p:sp>
        <p:nvSpPr>
          <p:cNvPr id="830" name="Content Placeholder 3"/>
          <p:cNvSpPr txBox="1">
            <a:spLocks noGrp="1"/>
          </p:cNvSpPr>
          <p:nvPr>
            <p:ph type="body" idx="2"/>
          </p:nvPr>
        </p:nvSpPr>
        <p:spPr>
          <a:xfrm>
            <a:off x="5073924" y="1788020"/>
            <a:ext cx="3124200" cy="3985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a special distribution</a:t>
            </a:r>
            <a:endParaRPr sz="2400" b="0" i="0" u="none" strike="noStrike" cap="none" dirty="0">
              <a:solidFill>
                <a:schemeClr val="dk1"/>
              </a:solidFill>
              <a:latin typeface="+mn-lt"/>
              <a:ea typeface="Arial"/>
              <a:cs typeface="Arial"/>
              <a:sym typeface="Arial"/>
            </a:endParaRPr>
          </a:p>
        </p:txBody>
      </p:sp>
      <p:sp>
        <p:nvSpPr>
          <p:cNvPr id="831" name="Content Placeholder 4"/>
          <p:cNvSpPr txBox="1">
            <a:spLocks noGrp="1"/>
          </p:cNvSpPr>
          <p:nvPr>
            <p:ph type="body" idx="3"/>
          </p:nvPr>
        </p:nvSpPr>
        <p:spPr>
          <a:xfrm>
            <a:off x="728040" y="2258705"/>
            <a:ext cx="7958760" cy="16573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called the </a:t>
            </a:r>
            <a:r>
              <a:rPr lang="en-US" sz="2400" b="1" i="0" u="none" strike="noStrike" cap="none" dirty="0">
                <a:solidFill>
                  <a:srgbClr val="000000"/>
                </a:solidFill>
                <a:latin typeface="+mn-lt"/>
                <a:sym typeface="Arial"/>
              </a:rPr>
              <a:t>chi-square distribution</a:t>
            </a:r>
            <a:r>
              <a:rPr lang="en-US" sz="2400" b="0" i="0" u="none" strike="noStrike" cap="none" dirty="0">
                <a:solidFill>
                  <a:srgbClr val="000000"/>
                </a:solidFill>
                <a:latin typeface="+mn-lt"/>
                <a:sym typeface="Arial"/>
              </a:rPr>
              <a:t>.</a:t>
            </a:r>
            <a:endParaRPr sz="2400" dirty="0">
              <a:latin typeface="+mn-lt"/>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 chi-square distribution is characterized by degrees of freedom.</a:t>
            </a:r>
            <a:endParaRPr sz="2400" dirty="0">
              <a:latin typeface="+mn-lt"/>
            </a:endParaRPr>
          </a:p>
          <a:p>
            <a:pPr marL="740664" marR="0" lvl="1" indent="-283464"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Table 3 in Appendix A</a:t>
            </a:r>
            <a:endParaRPr sz="2400" b="0" i="0" u="none" strike="noStrike" cap="none" dirty="0">
              <a:solidFill>
                <a:srgbClr val="000000"/>
              </a:solidFill>
              <a:latin typeface="+mn-lt"/>
              <a:sym typeface="Arial"/>
            </a:endParaRPr>
          </a:p>
        </p:txBody>
      </p:sp>
      <p:pic>
        <p:nvPicPr>
          <p:cNvPr id="3" name="Picture 2" descr="A table, titled upper tail areas, alpha, has 10 rows and 13 columns. The columns have the following headings from left to right. Degrees of freedom, 0.995, 0.990, 0.975, 0.950, 0.900, 0.750, 0.250, 0.100, 0.050, 0.025, 0.010, 0.005. The row entries are as follows. Row 1. 1, blank, blank, 0.001, 0.004, 0.016, 0.102, 1.323, 2.706, 3.841, 5.024, 6.635, 7.879. Row 2. 2, 0.010, 0.020, 0.051, 0.103, 0.211, 0.575, 2.773, 4.605, 5.991, 7.378, 9.210, 10.597. Row 3. 3, 0.072, 0.115, 0.216, 0.352, 0.584, 1.213, 4.108, 6.251, 7.815, 9.348, 11.345, 12.838. Row 4. 4, 0.207, 0.297, 0.484, 0.711, 1.064, 1.923, 5.385, 7.779, 9.488, 11.143, 13.277, 14.860. Row 5. 5, 0.412, 0.554, 0.831, 1.145, 1.610, 2.675, 6.626, 9.236, 11.071, 12.833, 15.086, 16.750. Row 6. 6, 0.676, 0.872, 1.237, 1.635, 2.204, 3.455, 7.841, 10.645, 12.592, 14.449, 16.812, 18.548. Row 7. 7, 0.989, 1.239, 1.690, 2.167, 2.833, 4.255, 9.037, 12.017, 14.067, 16.013, 18.475, 20.278. Row 8. 8, 1.344, 1.646, 2.180, 2.733, 3.490, 5.071, 10.219, 13.362, 15.507, 17.535, 20.090, 21.955. Row 9. 9, 1.735, 2.088, 2.700, 3.325, 4.168, 5.899, 11.389, 14.684, 16.919, 19.023, 21.666, 23.589. Row 10. 10, 2.158, 2.558, 3.247, 3.940, 4.865, 6.737, 12.549, 15.987, 18.307, 20.483, 23.209, 25.188."/>
          <p:cNvPicPr>
            <a:picLocks noChangeAspect="1"/>
          </p:cNvPicPr>
          <p:nvPr/>
        </p:nvPicPr>
        <p:blipFill>
          <a:blip r:embed="rId6"/>
          <a:stretch>
            <a:fillRect/>
          </a:stretch>
        </p:blipFill>
        <p:spPr>
          <a:xfrm>
            <a:off x="899376" y="4067350"/>
            <a:ext cx="7504272" cy="19896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Chi-Square Test Calculations </a:t>
            </a:r>
            <a:r>
              <a:rPr lang="en-US" sz="2000" b="0" dirty="0">
                <a:latin typeface="+mj-lt"/>
              </a:rPr>
              <a:t>(3 of 3)</a:t>
            </a:r>
            <a:endParaRPr lang="en-US" dirty="0">
              <a:latin typeface="+mj-lt"/>
            </a:endParaRPr>
          </a:p>
        </p:txBody>
      </p:sp>
      <p:sp>
        <p:nvSpPr>
          <p:cNvPr id="3" name="Content Placeholder 2"/>
          <p:cNvSpPr>
            <a:spLocks noGrp="1"/>
          </p:cNvSpPr>
          <p:nvPr>
            <p:ph type="body" idx="1"/>
          </p:nvPr>
        </p:nvSpPr>
        <p:spPr>
          <a:xfrm>
            <a:off x="457200" y="1600201"/>
            <a:ext cx="8229600" cy="516834"/>
          </a:xfrm>
        </p:spPr>
        <p:txBody>
          <a:bodyPr/>
          <a:lstStyle/>
          <a:p>
            <a:pPr marL="255588" indent="-255588">
              <a:buSzPct val="100000"/>
            </a:pPr>
            <a:r>
              <a:rPr lang="en-US" sz="2000" dirty="0">
                <a:solidFill>
                  <a:srgbClr val="000000"/>
                </a:solidFill>
                <a:latin typeface="+mn-lt"/>
              </a:rPr>
              <a:t>Step 3: Compare the chi-square statistic for the level of significance </a:t>
            </a:r>
            <a:r>
              <a:rPr lang="en-US" sz="2000" i="1" dirty="0">
                <a:solidFill>
                  <a:srgbClr val="000000"/>
                </a:solidFill>
                <a:latin typeface="+mn-lt"/>
              </a:rPr>
              <a:t>α</a:t>
            </a:r>
            <a:endParaRPr lang="en-US" sz="2000" dirty="0">
              <a:latin typeface="+mn-lt"/>
            </a:endParaRPr>
          </a:p>
        </p:txBody>
      </p:sp>
      <p:sp>
        <p:nvSpPr>
          <p:cNvPr id="4" name="Content Placeholder 3"/>
          <p:cNvSpPr>
            <a:spLocks noGrp="1"/>
          </p:cNvSpPr>
          <p:nvPr>
            <p:ph type="body" idx="2"/>
          </p:nvPr>
        </p:nvSpPr>
        <p:spPr>
          <a:xfrm>
            <a:off x="735496" y="2163278"/>
            <a:ext cx="6062869" cy="323588"/>
          </a:xfrm>
        </p:spPr>
        <p:txBody>
          <a:bodyPr/>
          <a:lstStyle/>
          <a:p>
            <a:pPr marL="0" indent="0">
              <a:spcBef>
                <a:spcPts val="0"/>
              </a:spcBef>
              <a:buNone/>
            </a:pPr>
            <a:r>
              <a:rPr lang="en-US" sz="2000" dirty="0">
                <a:solidFill>
                  <a:srgbClr val="000000"/>
                </a:solidFill>
                <a:latin typeface="+mn-lt"/>
              </a:rPr>
              <a:t>to the critical value from a chi-square </a:t>
            </a:r>
            <a:r>
              <a:rPr lang="en-US" sz="2000" dirty="0" smtClean="0">
                <a:solidFill>
                  <a:srgbClr val="000000"/>
                </a:solidFill>
                <a:latin typeface="+mn-lt"/>
              </a:rPr>
              <a:t>distribution with</a:t>
            </a:r>
            <a:endParaRPr lang="en-US" sz="2000" dirty="0">
              <a:latin typeface="+mn-lt"/>
            </a:endParaRPr>
          </a:p>
        </p:txBody>
      </p:sp>
      <p:graphicFrame>
        <p:nvGraphicFramePr>
          <p:cNvPr id="17" name="Object 16" descr="left parenthesis r minus 1 right parenthesis left parenthesis c minus 1 right parenthesis"/>
          <p:cNvGraphicFramePr>
            <a:graphicFrameLocks noChangeAspect="1"/>
          </p:cNvGraphicFramePr>
          <p:nvPr>
            <p:extLst>
              <p:ext uri="{D42A27DB-BD31-4B8C-83A1-F6EECF244321}">
                <p14:modId xmlns:p14="http://schemas.microsoft.com/office/powerpoint/2010/main" val="2491127772"/>
              </p:ext>
            </p:extLst>
          </p:nvPr>
        </p:nvGraphicFramePr>
        <p:xfrm>
          <a:off x="6877877" y="2157138"/>
          <a:ext cx="1154545" cy="335868"/>
        </p:xfrm>
        <a:graphic>
          <a:graphicData uri="http://schemas.openxmlformats.org/presentationml/2006/ole">
            <mc:AlternateContent xmlns:mc="http://schemas.openxmlformats.org/markup-compatibility/2006">
              <mc:Choice xmlns:v="urn:schemas-microsoft-com:vml" Requires="v">
                <p:oleObj spid="_x0000_s42328" name="Equation" r:id="rId3" imgW="1396800" imgH="406080" progId="Equation.DSMT4">
                  <p:embed/>
                </p:oleObj>
              </mc:Choice>
              <mc:Fallback>
                <p:oleObj name="Equation" r:id="rId3" imgW="1396800" imgH="406080" progId="Equation.DSMT4">
                  <p:embed/>
                  <p:pic>
                    <p:nvPicPr>
                      <p:cNvPr id="0" name=""/>
                      <p:cNvPicPr/>
                      <p:nvPr/>
                    </p:nvPicPr>
                    <p:blipFill>
                      <a:blip r:embed="rId4"/>
                      <a:stretch>
                        <a:fillRect/>
                      </a:stretch>
                    </p:blipFill>
                    <p:spPr>
                      <a:xfrm>
                        <a:off x="6877877" y="2157138"/>
                        <a:ext cx="1154545" cy="335868"/>
                      </a:xfrm>
                      <a:prstGeom prst="rect">
                        <a:avLst/>
                      </a:prstGeom>
                    </p:spPr>
                  </p:pic>
                </p:oleObj>
              </mc:Fallback>
            </mc:AlternateContent>
          </a:graphicData>
        </a:graphic>
      </p:graphicFrame>
      <p:sp>
        <p:nvSpPr>
          <p:cNvPr id="5" name="Content Placeholder 4"/>
          <p:cNvSpPr>
            <a:spLocks noGrp="1"/>
          </p:cNvSpPr>
          <p:nvPr>
            <p:ph type="body" idx="3"/>
          </p:nvPr>
        </p:nvSpPr>
        <p:spPr>
          <a:xfrm>
            <a:off x="735496" y="2533109"/>
            <a:ext cx="7951304" cy="347521"/>
          </a:xfrm>
        </p:spPr>
        <p:txBody>
          <a:bodyPr/>
          <a:lstStyle/>
          <a:p>
            <a:pPr marL="0" lvl="0" indent="0">
              <a:spcBef>
                <a:spcPts val="0"/>
              </a:spcBef>
              <a:buSzPts val="2200"/>
              <a:buNone/>
            </a:pPr>
            <a:r>
              <a:rPr lang="en-US" sz="2000" dirty="0">
                <a:solidFill>
                  <a:srgbClr val="000000"/>
                </a:solidFill>
                <a:latin typeface="+mn-lt"/>
              </a:rPr>
              <a:t>degrees of freedom, where </a:t>
            </a:r>
            <a:r>
              <a:rPr lang="en-US" sz="2000" i="1" dirty="0">
                <a:solidFill>
                  <a:srgbClr val="000000"/>
                </a:solidFill>
                <a:latin typeface="+mn-lt"/>
              </a:rPr>
              <a:t>r </a:t>
            </a:r>
            <a:r>
              <a:rPr lang="en-US" sz="2000" dirty="0">
                <a:solidFill>
                  <a:srgbClr val="000000"/>
                </a:solidFill>
                <a:latin typeface="+mn-lt"/>
              </a:rPr>
              <a:t>and c are </a:t>
            </a:r>
            <a:r>
              <a:rPr lang="en-US" sz="2000" dirty="0" smtClean="0">
                <a:solidFill>
                  <a:srgbClr val="000000"/>
                </a:solidFill>
                <a:latin typeface="+mn-lt"/>
              </a:rPr>
              <a:t>the </a:t>
            </a:r>
            <a:r>
              <a:rPr lang="en-US" sz="2000" dirty="0">
                <a:solidFill>
                  <a:srgbClr val="000000"/>
                </a:solidFill>
                <a:latin typeface="+mn-lt"/>
              </a:rPr>
              <a:t>number of rows </a:t>
            </a:r>
            <a:r>
              <a:rPr lang="en-US" sz="2000" dirty="0" smtClean="0">
                <a:solidFill>
                  <a:srgbClr val="000000"/>
                </a:solidFill>
                <a:latin typeface="+mn-lt"/>
              </a:rPr>
              <a:t>and</a:t>
            </a:r>
            <a:endParaRPr lang="en-US" sz="2000" i="1" dirty="0">
              <a:latin typeface="+mn-lt"/>
            </a:endParaRPr>
          </a:p>
        </p:txBody>
      </p:sp>
      <p:sp>
        <p:nvSpPr>
          <p:cNvPr id="6" name="Content Placeholder 5"/>
          <p:cNvSpPr>
            <a:spLocks noGrp="1"/>
          </p:cNvSpPr>
          <p:nvPr>
            <p:ph type="body" idx="4"/>
          </p:nvPr>
        </p:nvSpPr>
        <p:spPr>
          <a:xfrm>
            <a:off x="735496" y="2920733"/>
            <a:ext cx="5804452" cy="349241"/>
          </a:xfrm>
        </p:spPr>
        <p:txBody>
          <a:bodyPr/>
          <a:lstStyle/>
          <a:p>
            <a:pPr marL="0" indent="0">
              <a:spcBef>
                <a:spcPts val="0"/>
              </a:spcBef>
              <a:buNone/>
            </a:pPr>
            <a:r>
              <a:rPr lang="en-US" sz="2000" dirty="0">
                <a:solidFill>
                  <a:srgbClr val="000000"/>
                </a:solidFill>
                <a:latin typeface="+mn-lt"/>
              </a:rPr>
              <a:t>columns in the cross-tabulation table, respectively.</a:t>
            </a:r>
            <a:endParaRPr lang="en-US" sz="2000" dirty="0">
              <a:latin typeface="+mn-lt"/>
            </a:endParaRPr>
          </a:p>
        </p:txBody>
      </p:sp>
      <p:sp>
        <p:nvSpPr>
          <p:cNvPr id="7" name="Content Placeholder 6"/>
          <p:cNvSpPr>
            <a:spLocks noGrp="1"/>
          </p:cNvSpPr>
          <p:nvPr>
            <p:ph type="body" idx="5"/>
          </p:nvPr>
        </p:nvSpPr>
        <p:spPr>
          <a:xfrm>
            <a:off x="457200" y="3329954"/>
            <a:ext cx="2912165" cy="397219"/>
          </a:xfrm>
        </p:spPr>
        <p:txBody>
          <a:bodyPr/>
          <a:lstStyle/>
          <a:p>
            <a:pPr marL="739775" lvl="0" indent="-282575">
              <a:spcBef>
                <a:spcPts val="600"/>
              </a:spcBef>
              <a:buSzPct val="100000"/>
              <a:buFont typeface="Arial"/>
              <a:buChar char="–"/>
            </a:pPr>
            <a:r>
              <a:rPr lang="en-US" sz="2000" dirty="0">
                <a:solidFill>
                  <a:srgbClr val="000000"/>
                </a:solidFill>
                <a:latin typeface="+mn-lt"/>
              </a:rPr>
              <a:t>The Excel function</a:t>
            </a:r>
            <a:endParaRPr lang="en-US" sz="2000" dirty="0">
              <a:latin typeface="+mn-lt"/>
            </a:endParaRPr>
          </a:p>
        </p:txBody>
      </p:sp>
      <p:graphicFrame>
        <p:nvGraphicFramePr>
          <p:cNvPr id="18" name="Object 17" descr="C H I S Q period I N V period R T left parenthesis probability, d e g underscore freedom right parenthesis"/>
          <p:cNvGraphicFramePr>
            <a:graphicFrameLocks noChangeAspect="1"/>
          </p:cNvGraphicFramePr>
          <p:nvPr>
            <p:extLst>
              <p:ext uri="{D42A27DB-BD31-4B8C-83A1-F6EECF244321}">
                <p14:modId xmlns:p14="http://schemas.microsoft.com/office/powerpoint/2010/main" val="46325655"/>
              </p:ext>
            </p:extLst>
          </p:nvPr>
        </p:nvGraphicFramePr>
        <p:xfrm>
          <a:off x="3451279" y="3479487"/>
          <a:ext cx="4198347" cy="257625"/>
        </p:xfrm>
        <a:graphic>
          <a:graphicData uri="http://schemas.openxmlformats.org/presentationml/2006/ole">
            <mc:AlternateContent xmlns:mc="http://schemas.openxmlformats.org/markup-compatibility/2006">
              <mc:Choice xmlns:v="urn:schemas-microsoft-com:vml" Requires="v">
                <p:oleObj spid="_x0000_s42329" name="Equation" r:id="rId5" imgW="5587920" imgH="342720" progId="Equation.DSMT4">
                  <p:embed/>
                </p:oleObj>
              </mc:Choice>
              <mc:Fallback>
                <p:oleObj name="Equation" r:id="rId5" imgW="5587920" imgH="342720" progId="Equation.DSMT4">
                  <p:embed/>
                  <p:pic>
                    <p:nvPicPr>
                      <p:cNvPr id="0" name=""/>
                      <p:cNvPicPr/>
                      <p:nvPr/>
                    </p:nvPicPr>
                    <p:blipFill>
                      <a:blip r:embed="rId6"/>
                      <a:stretch>
                        <a:fillRect/>
                      </a:stretch>
                    </p:blipFill>
                    <p:spPr>
                      <a:xfrm>
                        <a:off x="3451279" y="3479487"/>
                        <a:ext cx="4198347" cy="257625"/>
                      </a:xfrm>
                      <a:prstGeom prst="rect">
                        <a:avLst/>
                      </a:prstGeom>
                    </p:spPr>
                  </p:pic>
                </p:oleObj>
              </mc:Fallback>
            </mc:AlternateContent>
          </a:graphicData>
        </a:graphic>
      </p:graphicFrame>
      <p:sp>
        <p:nvSpPr>
          <p:cNvPr id="8" name="Content Placeholder 7"/>
          <p:cNvSpPr>
            <a:spLocks noGrp="1"/>
          </p:cNvSpPr>
          <p:nvPr>
            <p:ph type="body" idx="6"/>
          </p:nvPr>
        </p:nvSpPr>
        <p:spPr>
          <a:xfrm>
            <a:off x="7751418" y="3426082"/>
            <a:ext cx="935381" cy="304800"/>
          </a:xfrm>
        </p:spPr>
        <p:txBody>
          <a:bodyPr/>
          <a:lstStyle/>
          <a:p>
            <a:pPr marL="0" lvl="0" indent="0">
              <a:spcBef>
                <a:spcPts val="0"/>
              </a:spcBef>
              <a:buSzPts val="1800"/>
              <a:buNone/>
            </a:pPr>
            <a:r>
              <a:rPr lang="en-US" sz="2000" dirty="0" smtClean="0">
                <a:solidFill>
                  <a:srgbClr val="000000"/>
                </a:solidFill>
                <a:latin typeface="+mn-lt"/>
              </a:rPr>
              <a:t>returns</a:t>
            </a:r>
            <a:endParaRPr lang="en-US" sz="2000" dirty="0">
              <a:latin typeface="+mn-lt"/>
            </a:endParaRPr>
          </a:p>
        </p:txBody>
      </p:sp>
      <p:sp>
        <p:nvSpPr>
          <p:cNvPr id="9" name="Content Placeholder 8"/>
          <p:cNvSpPr>
            <a:spLocks noGrp="1"/>
          </p:cNvSpPr>
          <p:nvPr>
            <p:ph type="body" idx="7"/>
          </p:nvPr>
        </p:nvSpPr>
        <p:spPr>
          <a:xfrm>
            <a:off x="1232452" y="3794225"/>
            <a:ext cx="1421296" cy="304800"/>
          </a:xfrm>
        </p:spPr>
        <p:txBody>
          <a:bodyPr/>
          <a:lstStyle/>
          <a:p>
            <a:pPr marL="0" indent="0">
              <a:spcBef>
                <a:spcPts val="0"/>
              </a:spcBef>
              <a:buSzPts val="1800"/>
              <a:buNone/>
            </a:pPr>
            <a:r>
              <a:rPr lang="en-US" sz="2000" dirty="0" smtClean="0">
                <a:solidFill>
                  <a:srgbClr val="000000"/>
                </a:solidFill>
                <a:latin typeface="+mn-lt"/>
              </a:rPr>
              <a:t>the </a:t>
            </a:r>
            <a:r>
              <a:rPr lang="en-US" sz="2000" dirty="0">
                <a:solidFill>
                  <a:srgbClr val="000000"/>
                </a:solidFill>
                <a:latin typeface="+mn-lt"/>
              </a:rPr>
              <a:t>value </a:t>
            </a:r>
            <a:r>
              <a:rPr lang="en-US" sz="2000" dirty="0" smtClean="0">
                <a:solidFill>
                  <a:srgbClr val="000000"/>
                </a:solidFill>
                <a:latin typeface="+mn-lt"/>
              </a:rPr>
              <a:t>of</a:t>
            </a:r>
            <a:endParaRPr lang="en-US" sz="2000" dirty="0">
              <a:latin typeface="+mn-lt"/>
            </a:endParaRPr>
          </a:p>
        </p:txBody>
      </p:sp>
      <p:graphicFrame>
        <p:nvGraphicFramePr>
          <p:cNvPr id="19" name="Object 18" descr="chi squared"/>
          <p:cNvGraphicFramePr>
            <a:graphicFrameLocks noChangeAspect="1"/>
          </p:cNvGraphicFramePr>
          <p:nvPr>
            <p:extLst>
              <p:ext uri="{D42A27DB-BD31-4B8C-83A1-F6EECF244321}">
                <p14:modId xmlns:p14="http://schemas.microsoft.com/office/powerpoint/2010/main" val="2885115394"/>
              </p:ext>
            </p:extLst>
          </p:nvPr>
        </p:nvGraphicFramePr>
        <p:xfrm>
          <a:off x="2733260" y="3787153"/>
          <a:ext cx="257625" cy="276709"/>
        </p:xfrm>
        <a:graphic>
          <a:graphicData uri="http://schemas.openxmlformats.org/presentationml/2006/ole">
            <mc:AlternateContent xmlns:mc="http://schemas.openxmlformats.org/markup-compatibility/2006">
              <mc:Choice xmlns:v="urn:schemas-microsoft-com:vml" Requires="v">
                <p:oleObj spid="_x0000_s42330" name="Equation" r:id="rId7" imgW="342720" imgH="368280" progId="Equation.DSMT4">
                  <p:embed/>
                </p:oleObj>
              </mc:Choice>
              <mc:Fallback>
                <p:oleObj name="Equation" r:id="rId7" imgW="342720" imgH="368280" progId="Equation.DSMT4">
                  <p:embed/>
                  <p:pic>
                    <p:nvPicPr>
                      <p:cNvPr id="2" name="Object 1"/>
                      <p:cNvPicPr/>
                      <p:nvPr/>
                    </p:nvPicPr>
                    <p:blipFill>
                      <a:blip r:embed="rId8"/>
                      <a:stretch>
                        <a:fillRect/>
                      </a:stretch>
                    </p:blipFill>
                    <p:spPr>
                      <a:xfrm>
                        <a:off x="2733260" y="3787153"/>
                        <a:ext cx="257625" cy="276709"/>
                      </a:xfrm>
                      <a:prstGeom prst="rect">
                        <a:avLst/>
                      </a:prstGeom>
                    </p:spPr>
                  </p:pic>
                </p:oleObj>
              </mc:Fallback>
            </mc:AlternateContent>
          </a:graphicData>
        </a:graphic>
      </p:graphicFrame>
      <p:sp>
        <p:nvSpPr>
          <p:cNvPr id="10" name="Content Placeholder 9"/>
          <p:cNvSpPr>
            <a:spLocks noGrp="1"/>
          </p:cNvSpPr>
          <p:nvPr>
            <p:ph type="body" idx="8"/>
          </p:nvPr>
        </p:nvSpPr>
        <p:spPr>
          <a:xfrm>
            <a:off x="3080336" y="3798323"/>
            <a:ext cx="5606463" cy="304800"/>
          </a:xfrm>
        </p:spPr>
        <p:txBody>
          <a:bodyPr/>
          <a:lstStyle/>
          <a:p>
            <a:pPr marL="0" lvl="0" indent="0">
              <a:spcBef>
                <a:spcPts val="0"/>
              </a:spcBef>
              <a:buSzPts val="1800"/>
              <a:buNone/>
            </a:pPr>
            <a:r>
              <a:rPr lang="en-US" sz="2000" dirty="0">
                <a:solidFill>
                  <a:srgbClr val="000000"/>
                </a:solidFill>
                <a:latin typeface="+mn-lt"/>
              </a:rPr>
              <a:t>that has a right-tail area equal to probability for </a:t>
            </a:r>
            <a:r>
              <a:rPr lang="en-US" sz="2000" dirty="0" smtClean="0">
                <a:solidFill>
                  <a:srgbClr val="000000"/>
                </a:solidFill>
                <a:latin typeface="+mn-lt"/>
              </a:rPr>
              <a:t>a</a:t>
            </a:r>
            <a:endParaRPr lang="en-US" sz="2000" dirty="0">
              <a:latin typeface="+mn-lt"/>
            </a:endParaRPr>
          </a:p>
        </p:txBody>
      </p:sp>
      <p:sp>
        <p:nvSpPr>
          <p:cNvPr id="11" name="Content Placeholder 10"/>
          <p:cNvSpPr>
            <a:spLocks noGrp="1"/>
          </p:cNvSpPr>
          <p:nvPr>
            <p:ph type="body" idx="9"/>
          </p:nvPr>
        </p:nvSpPr>
        <p:spPr>
          <a:xfrm>
            <a:off x="1232452" y="4160236"/>
            <a:ext cx="3349487" cy="304800"/>
          </a:xfrm>
        </p:spPr>
        <p:txBody>
          <a:bodyPr/>
          <a:lstStyle/>
          <a:p>
            <a:pPr marL="0" indent="0">
              <a:spcBef>
                <a:spcPts val="0"/>
              </a:spcBef>
              <a:buSzPts val="1800"/>
              <a:buNone/>
            </a:pPr>
            <a:r>
              <a:rPr lang="en-US" sz="2000" dirty="0" smtClean="0">
                <a:solidFill>
                  <a:srgbClr val="000000"/>
                </a:solidFill>
                <a:latin typeface="+mn-lt"/>
              </a:rPr>
              <a:t>specified </a:t>
            </a:r>
            <a:r>
              <a:rPr lang="en-US" sz="2000" dirty="0">
                <a:solidFill>
                  <a:srgbClr val="000000"/>
                </a:solidFill>
                <a:latin typeface="+mn-lt"/>
              </a:rPr>
              <a:t>degree of freedom</a:t>
            </a:r>
            <a:r>
              <a:rPr lang="en-US" sz="2000" dirty="0" smtClean="0">
                <a:solidFill>
                  <a:srgbClr val="000000"/>
                </a:solidFill>
                <a:latin typeface="+mn-lt"/>
              </a:rPr>
              <a:t>.</a:t>
            </a:r>
            <a:endParaRPr lang="en-US" sz="2000" dirty="0">
              <a:solidFill>
                <a:srgbClr val="000000"/>
              </a:solidFill>
              <a:latin typeface="+mn-lt"/>
            </a:endParaRPr>
          </a:p>
        </p:txBody>
      </p:sp>
      <p:sp>
        <p:nvSpPr>
          <p:cNvPr id="12" name="Content Placeholder 11"/>
          <p:cNvSpPr>
            <a:spLocks noGrp="1"/>
          </p:cNvSpPr>
          <p:nvPr>
            <p:ph type="body" idx="13"/>
          </p:nvPr>
        </p:nvSpPr>
        <p:spPr>
          <a:xfrm>
            <a:off x="457200" y="4524472"/>
            <a:ext cx="8229600" cy="713449"/>
          </a:xfrm>
        </p:spPr>
        <p:txBody>
          <a:bodyPr/>
          <a:lstStyle/>
          <a:p>
            <a:pPr marL="740664" lvl="0" indent="-283464">
              <a:spcBef>
                <a:spcPts val="600"/>
              </a:spcBef>
              <a:buSzPct val="100000"/>
              <a:buFont typeface="Arial"/>
              <a:buChar char="–"/>
            </a:pPr>
            <a:r>
              <a:rPr lang="en-US" sz="2000" dirty="0">
                <a:solidFill>
                  <a:srgbClr val="000000"/>
                </a:solidFill>
                <a:latin typeface="+mn-lt"/>
              </a:rPr>
              <a:t>By setting probability equal to the level of significance, we can obtain the critical value for the hypothesis test.</a:t>
            </a:r>
            <a:endParaRPr lang="en-US" sz="2000" dirty="0">
              <a:latin typeface="+mn-lt"/>
            </a:endParaRPr>
          </a:p>
        </p:txBody>
      </p:sp>
      <p:sp>
        <p:nvSpPr>
          <p:cNvPr id="13" name="Content Placeholder 12"/>
          <p:cNvSpPr>
            <a:spLocks noGrp="1"/>
          </p:cNvSpPr>
          <p:nvPr>
            <p:ph type="body" idx="14"/>
          </p:nvPr>
        </p:nvSpPr>
        <p:spPr>
          <a:xfrm>
            <a:off x="457199" y="5297356"/>
            <a:ext cx="2912166" cy="410347"/>
          </a:xfrm>
        </p:spPr>
        <p:txBody>
          <a:bodyPr/>
          <a:lstStyle/>
          <a:p>
            <a:pPr marL="740664" lvl="0" indent="-283464">
              <a:spcBef>
                <a:spcPts val="600"/>
              </a:spcBef>
              <a:buSzPct val="100000"/>
              <a:buFont typeface="Arial"/>
              <a:buChar char="–"/>
            </a:pPr>
            <a:r>
              <a:rPr lang="en-US" sz="2000" dirty="0">
                <a:solidFill>
                  <a:srgbClr val="000000"/>
                </a:solidFill>
                <a:latin typeface="+mn-lt"/>
              </a:rPr>
              <a:t>The Excel function</a:t>
            </a:r>
            <a:endParaRPr lang="en-US" sz="2000" dirty="0">
              <a:latin typeface="+mn-lt"/>
            </a:endParaRPr>
          </a:p>
        </p:txBody>
      </p:sp>
      <p:graphicFrame>
        <p:nvGraphicFramePr>
          <p:cNvPr id="20" name="Object 19" descr="C H I S Q period TEST left parenthesis actual underscore range, expected underscore range right parenthesis"/>
          <p:cNvGraphicFramePr>
            <a:graphicFrameLocks noChangeAspect="1"/>
          </p:cNvGraphicFramePr>
          <p:nvPr>
            <p:extLst>
              <p:ext uri="{D42A27DB-BD31-4B8C-83A1-F6EECF244321}">
                <p14:modId xmlns:p14="http://schemas.microsoft.com/office/powerpoint/2010/main" val="4033152370"/>
              </p:ext>
            </p:extLst>
          </p:nvPr>
        </p:nvGraphicFramePr>
        <p:xfrm>
          <a:off x="3440455" y="5451061"/>
          <a:ext cx="4619625" cy="257175"/>
        </p:xfrm>
        <a:graphic>
          <a:graphicData uri="http://schemas.openxmlformats.org/presentationml/2006/ole">
            <mc:AlternateContent xmlns:mc="http://schemas.openxmlformats.org/markup-compatibility/2006">
              <mc:Choice xmlns:v="urn:schemas-microsoft-com:vml" Requires="v">
                <p:oleObj spid="_x0000_s42331" name="Equation" r:id="rId9" imgW="6146640" imgH="342720" progId="Equation.DSMT4">
                  <p:embed/>
                </p:oleObj>
              </mc:Choice>
              <mc:Fallback>
                <p:oleObj name="Equation" r:id="rId9" imgW="6146640" imgH="342720" progId="Equation.DSMT4">
                  <p:embed/>
                  <p:pic>
                    <p:nvPicPr>
                      <p:cNvPr id="18" name="Object 17"/>
                      <p:cNvPicPr/>
                      <p:nvPr/>
                    </p:nvPicPr>
                    <p:blipFill>
                      <a:blip r:embed="rId10"/>
                      <a:stretch>
                        <a:fillRect/>
                      </a:stretch>
                    </p:blipFill>
                    <p:spPr>
                      <a:xfrm>
                        <a:off x="3440455" y="5451061"/>
                        <a:ext cx="4619625" cy="257175"/>
                      </a:xfrm>
                      <a:prstGeom prst="rect">
                        <a:avLst/>
                      </a:prstGeom>
                    </p:spPr>
                  </p:pic>
                </p:oleObj>
              </mc:Fallback>
            </mc:AlternateContent>
          </a:graphicData>
        </a:graphic>
      </p:graphicFrame>
      <p:sp>
        <p:nvSpPr>
          <p:cNvPr id="14" name="Content Placeholder 13"/>
          <p:cNvSpPr>
            <a:spLocks noGrp="1"/>
          </p:cNvSpPr>
          <p:nvPr>
            <p:ph type="body" idx="15"/>
          </p:nvPr>
        </p:nvSpPr>
        <p:spPr>
          <a:xfrm>
            <a:off x="1232452" y="5778382"/>
            <a:ext cx="5118652" cy="304800"/>
          </a:xfrm>
        </p:spPr>
        <p:txBody>
          <a:bodyPr/>
          <a:lstStyle/>
          <a:p>
            <a:pPr marL="0" lvl="0" indent="0">
              <a:spcBef>
                <a:spcPts val="0"/>
              </a:spcBef>
              <a:buSzPts val="1800"/>
              <a:buNone/>
            </a:pPr>
            <a:r>
              <a:rPr lang="en-US" sz="2000" dirty="0">
                <a:solidFill>
                  <a:srgbClr val="000000"/>
                </a:solidFill>
                <a:latin typeface="+mn-lt"/>
              </a:rPr>
              <a:t>computes the </a:t>
            </a:r>
            <a:r>
              <a:rPr lang="en-US" sz="2000" i="1" dirty="0">
                <a:solidFill>
                  <a:srgbClr val="000000"/>
                </a:solidFill>
                <a:latin typeface="+mn-lt"/>
              </a:rPr>
              <a:t>p</a:t>
            </a:r>
            <a:r>
              <a:rPr lang="en-US" sz="2000" dirty="0">
                <a:solidFill>
                  <a:srgbClr val="000000"/>
                </a:solidFill>
                <a:latin typeface="+mn-lt"/>
              </a:rPr>
              <a:t>-value for the chi-square </a:t>
            </a:r>
            <a:r>
              <a:rPr lang="en-US" sz="2000" dirty="0" smtClean="0">
                <a:solidFill>
                  <a:srgbClr val="000000"/>
                </a:solidFill>
                <a:latin typeface="+mn-lt"/>
              </a:rPr>
              <a:t>test.</a:t>
            </a:r>
            <a:endParaRPr lang="en-US" sz="2000" dirty="0">
              <a:solidFill>
                <a:srgbClr val="000000"/>
              </a:solidFill>
              <a:latin typeface="+mn-lt"/>
            </a:endParaRPr>
          </a:p>
        </p:txBody>
      </p:sp>
    </p:spTree>
    <p:extLst>
      <p:ext uri="{BB962C8B-B14F-4D97-AF65-F5344CB8AC3E}">
        <p14:creationId xmlns:p14="http://schemas.microsoft.com/office/powerpoint/2010/main" val="265742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7.17: Conducting the Chi-Square Test</a:t>
            </a:r>
          </a:p>
        </p:txBody>
      </p:sp>
      <p:sp>
        <p:nvSpPr>
          <p:cNvPr id="3" name="Content Placeholder 2"/>
          <p:cNvSpPr>
            <a:spLocks noGrp="1"/>
          </p:cNvSpPr>
          <p:nvPr>
            <p:ph type="body" idx="1"/>
          </p:nvPr>
        </p:nvSpPr>
        <p:spPr>
          <a:xfrm>
            <a:off x="457200" y="1600201"/>
            <a:ext cx="3011557" cy="576469"/>
          </a:xfrm>
        </p:spPr>
        <p:txBody>
          <a:bodyPr/>
          <a:lstStyle/>
          <a:p>
            <a:pPr marL="255588" lvl="0" indent="-255588">
              <a:buSzPct val="100000"/>
            </a:pPr>
            <a:r>
              <a:rPr lang="en-US" sz="2400" dirty="0">
                <a:solidFill>
                  <a:srgbClr val="000000"/>
                </a:solidFill>
                <a:latin typeface="+mn-lt"/>
              </a:rPr>
              <a:t>Test statistic = 6.49</a:t>
            </a:r>
          </a:p>
        </p:txBody>
      </p:sp>
      <p:sp>
        <p:nvSpPr>
          <p:cNvPr id="4" name="Content Placeholder 3"/>
          <p:cNvSpPr>
            <a:spLocks noGrp="1"/>
          </p:cNvSpPr>
          <p:nvPr>
            <p:ph type="body" idx="2"/>
          </p:nvPr>
        </p:nvSpPr>
        <p:spPr>
          <a:xfrm>
            <a:off x="457200" y="2269485"/>
            <a:ext cx="228600" cy="583045"/>
          </a:xfrm>
        </p:spPr>
        <p:txBody>
          <a:bodyPr/>
          <a:lstStyle/>
          <a:p>
            <a:pPr marL="256032" indent="-256032">
              <a:buSzPct val="100000"/>
            </a:pPr>
            <a:r>
              <a:rPr lang="en-US" sz="2400" dirty="0" smtClean="0">
                <a:latin typeface="+mn-lt"/>
              </a:rPr>
              <a:t>  </a:t>
            </a:r>
            <a:endParaRPr lang="en-US" sz="2400" dirty="0">
              <a:latin typeface="+mn-lt"/>
            </a:endParaRPr>
          </a:p>
        </p:txBody>
      </p:sp>
      <p:graphicFrame>
        <p:nvGraphicFramePr>
          <p:cNvPr id="8" name="Object 7" descr="d f = left parenthesis 2 minus 1 right parenthesis left parenthesis 3 minus 1 right parenthesis = 2"/>
          <p:cNvGraphicFramePr>
            <a:graphicFrameLocks noChangeAspect="1"/>
          </p:cNvGraphicFramePr>
          <p:nvPr>
            <p:extLst>
              <p:ext uri="{D42A27DB-BD31-4B8C-83A1-F6EECF244321}">
                <p14:modId xmlns:p14="http://schemas.microsoft.com/office/powerpoint/2010/main" val="2269295174"/>
              </p:ext>
            </p:extLst>
          </p:nvPr>
        </p:nvGraphicFramePr>
        <p:xfrm>
          <a:off x="742591" y="2464219"/>
          <a:ext cx="2947670" cy="377190"/>
        </p:xfrm>
        <a:graphic>
          <a:graphicData uri="http://schemas.openxmlformats.org/presentationml/2006/ole">
            <mc:AlternateContent xmlns:mc="http://schemas.openxmlformats.org/markup-compatibility/2006">
              <mc:Choice xmlns:v="urn:schemas-microsoft-com:vml" Requires="v">
                <p:oleObj spid="_x0000_s43346" name="Equation" r:id="rId3" imgW="2679480" imgH="342720" progId="Equation.DSMT4">
                  <p:embed/>
                </p:oleObj>
              </mc:Choice>
              <mc:Fallback>
                <p:oleObj name="Equation" r:id="rId3" imgW="2679480" imgH="342720" progId="Equation.DSMT4">
                  <p:embed/>
                  <p:pic>
                    <p:nvPicPr>
                      <p:cNvPr id="0" name=""/>
                      <p:cNvPicPr/>
                      <p:nvPr/>
                    </p:nvPicPr>
                    <p:blipFill>
                      <a:blip r:embed="rId4"/>
                      <a:stretch>
                        <a:fillRect/>
                      </a:stretch>
                    </p:blipFill>
                    <p:spPr>
                      <a:xfrm>
                        <a:off x="742591" y="2464219"/>
                        <a:ext cx="2947670" cy="377190"/>
                      </a:xfrm>
                      <a:prstGeom prst="rect">
                        <a:avLst/>
                      </a:prstGeom>
                    </p:spPr>
                  </p:pic>
                </p:oleObj>
              </mc:Fallback>
            </mc:AlternateContent>
          </a:graphicData>
        </a:graphic>
      </p:graphicFrame>
      <p:sp>
        <p:nvSpPr>
          <p:cNvPr id="5" name="Content Placeholder 4"/>
          <p:cNvSpPr>
            <a:spLocks noGrp="1"/>
          </p:cNvSpPr>
          <p:nvPr>
            <p:ph type="body" idx="3"/>
          </p:nvPr>
        </p:nvSpPr>
        <p:spPr>
          <a:xfrm>
            <a:off x="457200" y="2945345"/>
            <a:ext cx="2425148" cy="568285"/>
          </a:xfrm>
        </p:spPr>
        <p:txBody>
          <a:bodyPr/>
          <a:lstStyle/>
          <a:p>
            <a:pPr marL="256032" lvl="0" indent="-256032">
              <a:buSzPct val="100000"/>
            </a:pPr>
            <a:r>
              <a:rPr lang="en-US" sz="2400" dirty="0">
                <a:solidFill>
                  <a:srgbClr val="000000"/>
                </a:solidFill>
                <a:latin typeface="+mn-lt"/>
              </a:rPr>
              <a:t>Critical value =</a:t>
            </a:r>
            <a:endParaRPr lang="en-US" sz="2400" dirty="0">
              <a:latin typeface="+mn-lt"/>
            </a:endParaRPr>
          </a:p>
        </p:txBody>
      </p:sp>
      <p:graphicFrame>
        <p:nvGraphicFramePr>
          <p:cNvPr id="9" name="Object 8" descr="C H I S Q period I N V period R T left parenthesis 0.05, 2 right parenthesis = 5.99"/>
          <p:cNvGraphicFramePr>
            <a:graphicFrameLocks noChangeAspect="1"/>
          </p:cNvGraphicFramePr>
          <p:nvPr>
            <p:extLst>
              <p:ext uri="{D42A27DB-BD31-4B8C-83A1-F6EECF244321}">
                <p14:modId xmlns:p14="http://schemas.microsoft.com/office/powerpoint/2010/main" val="3097898776"/>
              </p:ext>
            </p:extLst>
          </p:nvPr>
        </p:nvGraphicFramePr>
        <p:xfrm>
          <a:off x="725556" y="3586050"/>
          <a:ext cx="3556000" cy="323274"/>
        </p:xfrm>
        <a:graphic>
          <a:graphicData uri="http://schemas.openxmlformats.org/presentationml/2006/ole">
            <mc:AlternateContent xmlns:mc="http://schemas.openxmlformats.org/markup-compatibility/2006">
              <mc:Choice xmlns:v="urn:schemas-microsoft-com:vml" Requires="v">
                <p:oleObj spid="_x0000_s43347" name="Equation" r:id="rId5" imgW="3911400" imgH="355320" progId="Equation.DSMT4">
                  <p:embed/>
                </p:oleObj>
              </mc:Choice>
              <mc:Fallback>
                <p:oleObj name="Equation" r:id="rId5" imgW="3911400" imgH="355320" progId="Equation.DSMT4">
                  <p:embed/>
                  <p:pic>
                    <p:nvPicPr>
                      <p:cNvPr id="0" name=""/>
                      <p:cNvPicPr/>
                      <p:nvPr/>
                    </p:nvPicPr>
                    <p:blipFill>
                      <a:blip r:embed="rId6"/>
                      <a:stretch>
                        <a:fillRect/>
                      </a:stretch>
                    </p:blipFill>
                    <p:spPr>
                      <a:xfrm>
                        <a:off x="725556" y="3586050"/>
                        <a:ext cx="3556000" cy="323274"/>
                      </a:xfrm>
                      <a:prstGeom prst="rect">
                        <a:avLst/>
                      </a:prstGeom>
                    </p:spPr>
                  </p:pic>
                </p:oleObj>
              </mc:Fallback>
            </mc:AlternateContent>
          </a:graphicData>
        </a:graphic>
      </p:graphicFrame>
      <p:sp>
        <p:nvSpPr>
          <p:cNvPr id="6" name="Content Placeholder 5"/>
          <p:cNvSpPr>
            <a:spLocks noGrp="1"/>
          </p:cNvSpPr>
          <p:nvPr>
            <p:ph type="body" idx="4"/>
          </p:nvPr>
        </p:nvSpPr>
        <p:spPr>
          <a:xfrm>
            <a:off x="457200" y="3981744"/>
            <a:ext cx="1639957" cy="601121"/>
          </a:xfrm>
        </p:spPr>
        <p:txBody>
          <a:bodyPr/>
          <a:lstStyle/>
          <a:p>
            <a:pPr marL="256032" lvl="0" indent="-256032">
              <a:buSzPct val="100000"/>
            </a:pPr>
            <a:r>
              <a:rPr lang="en-US" sz="2400" i="1" dirty="0">
                <a:solidFill>
                  <a:srgbClr val="000000"/>
                </a:solidFill>
                <a:latin typeface="+mn-lt"/>
              </a:rPr>
              <a:t>p</a:t>
            </a:r>
            <a:r>
              <a:rPr lang="en-US" sz="2400" dirty="0">
                <a:solidFill>
                  <a:srgbClr val="000000"/>
                </a:solidFill>
                <a:latin typeface="+mn-lt"/>
              </a:rPr>
              <a:t>-value </a:t>
            </a:r>
            <a:r>
              <a:rPr lang="en-US" sz="2400" dirty="0" smtClean="0">
                <a:solidFill>
                  <a:srgbClr val="000000"/>
                </a:solidFill>
                <a:latin typeface="+mn-lt"/>
              </a:rPr>
              <a:t>=</a:t>
            </a:r>
            <a:endParaRPr lang="en-US" sz="2400" dirty="0">
              <a:latin typeface="+mn-lt"/>
            </a:endParaRPr>
          </a:p>
        </p:txBody>
      </p:sp>
      <p:graphicFrame>
        <p:nvGraphicFramePr>
          <p:cNvPr id="10" name="Object 9" descr="C H I S Q period TEST left parenthesis F 6 colon H 7, F 12 colon H 13 right parenthesis"/>
          <p:cNvGraphicFramePr>
            <a:graphicFrameLocks noChangeAspect="1"/>
          </p:cNvGraphicFramePr>
          <p:nvPr>
            <p:extLst>
              <p:ext uri="{D42A27DB-BD31-4B8C-83A1-F6EECF244321}">
                <p14:modId xmlns:p14="http://schemas.microsoft.com/office/powerpoint/2010/main" val="3009877964"/>
              </p:ext>
            </p:extLst>
          </p:nvPr>
        </p:nvGraphicFramePr>
        <p:xfrm>
          <a:off x="742591" y="4653965"/>
          <a:ext cx="3786909" cy="323273"/>
        </p:xfrm>
        <a:graphic>
          <a:graphicData uri="http://schemas.openxmlformats.org/presentationml/2006/ole">
            <mc:AlternateContent xmlns:mc="http://schemas.openxmlformats.org/markup-compatibility/2006">
              <mc:Choice xmlns:v="urn:schemas-microsoft-com:vml" Requires="v">
                <p:oleObj spid="_x0000_s43348" name="Equation" r:id="rId7" imgW="4165560" imgH="355320" progId="Equation.DSMT4">
                  <p:embed/>
                </p:oleObj>
              </mc:Choice>
              <mc:Fallback>
                <p:oleObj name="Equation" r:id="rId7" imgW="4165560" imgH="355320" progId="Equation.DSMT4">
                  <p:embed/>
                  <p:pic>
                    <p:nvPicPr>
                      <p:cNvPr id="9" name="Object 8"/>
                      <p:cNvPicPr/>
                      <p:nvPr/>
                    </p:nvPicPr>
                    <p:blipFill>
                      <a:blip r:embed="rId8"/>
                      <a:stretch>
                        <a:fillRect/>
                      </a:stretch>
                    </p:blipFill>
                    <p:spPr>
                      <a:xfrm>
                        <a:off x="742591" y="4653965"/>
                        <a:ext cx="3786909" cy="323273"/>
                      </a:xfrm>
                      <a:prstGeom prst="rect">
                        <a:avLst/>
                      </a:prstGeom>
                    </p:spPr>
                  </p:pic>
                </p:oleObj>
              </mc:Fallback>
            </mc:AlternateContent>
          </a:graphicData>
        </a:graphic>
      </p:graphicFrame>
      <p:sp>
        <p:nvSpPr>
          <p:cNvPr id="7" name="Content Placeholder 6"/>
          <p:cNvSpPr>
            <a:spLocks noGrp="1"/>
          </p:cNvSpPr>
          <p:nvPr>
            <p:ph type="body" idx="5"/>
          </p:nvPr>
        </p:nvSpPr>
        <p:spPr>
          <a:xfrm>
            <a:off x="457200" y="5048338"/>
            <a:ext cx="1262270" cy="594789"/>
          </a:xfrm>
        </p:spPr>
        <p:txBody>
          <a:bodyPr/>
          <a:lstStyle/>
          <a:p>
            <a:pPr marL="256032" lvl="0" indent="-256032">
              <a:buSzPct val="100000"/>
            </a:pPr>
            <a:r>
              <a:rPr lang="en-US" sz="2400" dirty="0" smtClean="0">
                <a:solidFill>
                  <a:srgbClr val="000000"/>
                </a:solidFill>
                <a:latin typeface="+mn-lt"/>
              </a:rPr>
              <a:t>Reject</a:t>
            </a:r>
            <a:endParaRPr lang="en-US" sz="2400" dirty="0">
              <a:latin typeface="+mn-lt"/>
            </a:endParaRPr>
          </a:p>
        </p:txBody>
      </p:sp>
      <p:graphicFrame>
        <p:nvGraphicFramePr>
          <p:cNvPr id="11" name="Object 10" descr="H sub 0"/>
          <p:cNvGraphicFramePr>
            <a:graphicFrameLocks noChangeAspect="1"/>
          </p:cNvGraphicFramePr>
          <p:nvPr>
            <p:extLst>
              <p:ext uri="{D42A27DB-BD31-4B8C-83A1-F6EECF244321}">
                <p14:modId xmlns:p14="http://schemas.microsoft.com/office/powerpoint/2010/main" val="3428360165"/>
              </p:ext>
            </p:extLst>
          </p:nvPr>
        </p:nvGraphicFramePr>
        <p:xfrm>
          <a:off x="1808645" y="5282005"/>
          <a:ext cx="368300" cy="381000"/>
        </p:xfrm>
        <a:graphic>
          <a:graphicData uri="http://schemas.openxmlformats.org/presentationml/2006/ole">
            <mc:AlternateContent xmlns:mc="http://schemas.openxmlformats.org/markup-compatibility/2006">
              <mc:Choice xmlns:v="urn:schemas-microsoft-com:vml" Requires="v">
                <p:oleObj spid="_x0000_s43349" name="Equation" r:id="rId9" imgW="368280" imgH="380880" progId="Equation.DSMT4">
                  <p:embed/>
                </p:oleObj>
              </mc:Choice>
              <mc:Fallback>
                <p:oleObj name="Equation" r:id="rId9" imgW="368280" imgH="380880" progId="Equation.DSMT4">
                  <p:embed/>
                  <p:pic>
                    <p:nvPicPr>
                      <p:cNvPr id="0" name=""/>
                      <p:cNvPicPr/>
                      <p:nvPr/>
                    </p:nvPicPr>
                    <p:blipFill>
                      <a:blip r:embed="rId10"/>
                      <a:stretch>
                        <a:fillRect/>
                      </a:stretch>
                    </p:blipFill>
                    <p:spPr>
                      <a:xfrm>
                        <a:off x="1808645" y="5282005"/>
                        <a:ext cx="368300" cy="381000"/>
                      </a:xfrm>
                      <a:prstGeom prst="rect">
                        <a:avLst/>
                      </a:prstGeom>
                    </p:spPr>
                  </p:pic>
                </p:oleObj>
              </mc:Fallback>
            </mc:AlternateContent>
          </a:graphicData>
        </a:graphic>
      </p:graphicFrame>
      <p:pic>
        <p:nvPicPr>
          <p:cNvPr id="13" name="Picture 12" descr="An excel sheet, titled chi-square test, displays three tables. The first table has 3 rows and 5 columns. The columns have the following headings from left to right. Count of Respondent Row Labels, Column Labels Brand 1, Brand 2, Brand 3, Grand Total. The row entries are as follows. Row 1. Female, 9, 6, 22, 37. Row 2. Male, 25, 17, 21, 63. Row 3. Grand Total, 34, 23, 43, 100. The second table has 3 rows and 5 columns. The columns have the following headings from left to right. Expected frequency, Brand 1, Brand 2, Brand 3, Grand Total. The row entries are as follows. Row 1. Female, 12.58, 8.51, 15.91, 37. Row 2. Male, 21.42, 14.49, 27.09, 63. Row 3. Grand Total, 34, 23, 43, 100. The third table has 3 rows and 5 columns. The columns have the following headings from left to right. Chi square statistic, Brand 1, Brand 2, Brand 3, Grand Total. The row entries are as follows. Row 1. Female, 1.02, 0.74, 2.33, 4.09. Row 2. Male, 0.60, 0.43, 1.37, 2.40. Row 3. Grand Total, 1.62, 1.18, 3.70, 6.49. The value 6.49 is labeled, test statistic. Chi-square critical value is 5.99146455 and p value is 0.03892134."/>
          <p:cNvPicPr>
            <a:picLocks noChangeAspect="1"/>
          </p:cNvPicPr>
          <p:nvPr/>
        </p:nvPicPr>
        <p:blipFill>
          <a:blip r:embed="rId11"/>
          <a:stretch>
            <a:fillRect/>
          </a:stretch>
        </p:blipFill>
        <p:spPr>
          <a:xfrm>
            <a:off x="4618675" y="1628211"/>
            <a:ext cx="3896235" cy="4034794"/>
          </a:xfrm>
          <a:prstGeom prst="rect">
            <a:avLst/>
          </a:prstGeom>
        </p:spPr>
      </p:pic>
    </p:spTree>
    <p:extLst>
      <p:ext uri="{BB962C8B-B14F-4D97-AF65-F5344CB8AC3E}">
        <p14:creationId xmlns:p14="http://schemas.microsoft.com/office/powerpoint/2010/main" val="48078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One-Sample Hypothesis Tests</a:t>
            </a:r>
            <a:endParaRPr sz="3600" b="1" i="0" u="none" strike="noStrike" cap="none" dirty="0">
              <a:solidFill>
                <a:srgbClr val="007FA3"/>
              </a:solidFill>
              <a:latin typeface="+mj-lt"/>
              <a:ea typeface="Arial"/>
              <a:cs typeface="Arial"/>
              <a:sym typeface="Arial"/>
            </a:endParaRPr>
          </a:p>
        </p:txBody>
      </p:sp>
      <p:sp>
        <p:nvSpPr>
          <p:cNvPr id="270" name="Content Placeholder 2"/>
          <p:cNvSpPr txBox="1">
            <a:spLocks noGrp="1"/>
          </p:cNvSpPr>
          <p:nvPr>
            <p:ph type="body" idx="1"/>
          </p:nvPr>
        </p:nvSpPr>
        <p:spPr>
          <a:xfrm>
            <a:off x="457201" y="1600201"/>
            <a:ext cx="5257800" cy="57646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Three types of one sample tests:</a:t>
            </a:r>
            <a:endParaRPr sz="2400" b="0" i="0" u="none" strike="noStrike" cap="none" dirty="0">
              <a:solidFill>
                <a:srgbClr val="000000"/>
              </a:solidFill>
              <a:latin typeface="+mn-lt"/>
              <a:ea typeface="Arial"/>
              <a:cs typeface="Arial"/>
              <a:sym typeface="Arial"/>
            </a:endParaRPr>
          </a:p>
        </p:txBody>
      </p:sp>
      <p:sp>
        <p:nvSpPr>
          <p:cNvPr id="271" name="Content Placeholder 3"/>
          <p:cNvSpPr txBox="1">
            <a:spLocks noGrp="1"/>
          </p:cNvSpPr>
          <p:nvPr>
            <p:ph type="body" idx="2"/>
          </p:nvPr>
        </p:nvSpPr>
        <p:spPr>
          <a:xfrm>
            <a:off x="457200" y="2309191"/>
            <a:ext cx="665921" cy="482047"/>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H sub 0, parameter less than or equal to constant."/>
          <p:cNvGraphicFramePr>
            <a:graphicFrameLocks noChangeAspect="1"/>
          </p:cNvGraphicFramePr>
          <p:nvPr>
            <p:extLst>
              <p:ext uri="{D42A27DB-BD31-4B8C-83A1-F6EECF244321}">
                <p14:modId xmlns:p14="http://schemas.microsoft.com/office/powerpoint/2010/main" val="1521869505"/>
              </p:ext>
            </p:extLst>
          </p:nvPr>
        </p:nvGraphicFramePr>
        <p:xfrm>
          <a:off x="1229518" y="2410238"/>
          <a:ext cx="3454400" cy="381000"/>
        </p:xfrm>
        <a:graphic>
          <a:graphicData uri="http://schemas.openxmlformats.org/presentationml/2006/ole">
            <mc:AlternateContent xmlns:mc="http://schemas.openxmlformats.org/markup-compatibility/2006">
              <mc:Choice xmlns:v="urn:schemas-microsoft-com:vml" Requires="v">
                <p:oleObj spid="_x0000_s3917" name="Equation" r:id="rId4" imgW="3454200" imgH="380880" progId="Equation.DSMT4">
                  <p:embed/>
                </p:oleObj>
              </mc:Choice>
              <mc:Fallback>
                <p:oleObj name="Equation" r:id="rId4" imgW="3454200" imgH="380880" progId="Equation.DSMT4">
                  <p:embed/>
                  <p:pic>
                    <p:nvPicPr>
                      <p:cNvPr id="0" name=""/>
                      <p:cNvPicPr/>
                      <p:nvPr/>
                    </p:nvPicPr>
                    <p:blipFill>
                      <a:blip r:embed="rId5"/>
                      <a:stretch>
                        <a:fillRect/>
                      </a:stretch>
                    </p:blipFill>
                    <p:spPr>
                      <a:xfrm>
                        <a:off x="1229518" y="2410238"/>
                        <a:ext cx="3454400" cy="381000"/>
                      </a:xfrm>
                      <a:prstGeom prst="rect">
                        <a:avLst/>
                      </a:prstGeom>
                    </p:spPr>
                  </p:pic>
                </p:oleObj>
              </mc:Fallback>
            </mc:AlternateContent>
          </a:graphicData>
        </a:graphic>
      </p:graphicFrame>
      <p:graphicFrame>
        <p:nvGraphicFramePr>
          <p:cNvPr id="3" name="Object 2" descr="H sub 1, parameter greater than constant."/>
          <p:cNvGraphicFramePr>
            <a:graphicFrameLocks noChangeAspect="1"/>
          </p:cNvGraphicFramePr>
          <p:nvPr>
            <p:extLst>
              <p:ext uri="{D42A27DB-BD31-4B8C-83A1-F6EECF244321}">
                <p14:modId xmlns:p14="http://schemas.microsoft.com/office/powerpoint/2010/main" val="3780491749"/>
              </p:ext>
            </p:extLst>
          </p:nvPr>
        </p:nvGraphicFramePr>
        <p:xfrm>
          <a:off x="1209641" y="2852530"/>
          <a:ext cx="3429000" cy="381000"/>
        </p:xfrm>
        <a:graphic>
          <a:graphicData uri="http://schemas.openxmlformats.org/presentationml/2006/ole">
            <mc:AlternateContent xmlns:mc="http://schemas.openxmlformats.org/markup-compatibility/2006">
              <mc:Choice xmlns:v="urn:schemas-microsoft-com:vml" Requires="v">
                <p:oleObj spid="_x0000_s3918" name="Equation" r:id="rId6" imgW="3429000" imgH="380880" progId="Equation.DSMT4">
                  <p:embed/>
                </p:oleObj>
              </mc:Choice>
              <mc:Fallback>
                <p:oleObj name="Equation" r:id="rId6" imgW="3429000" imgH="380880" progId="Equation.DSMT4">
                  <p:embed/>
                  <p:pic>
                    <p:nvPicPr>
                      <p:cNvPr id="0" name=""/>
                      <p:cNvPicPr/>
                      <p:nvPr/>
                    </p:nvPicPr>
                    <p:blipFill>
                      <a:blip r:embed="rId7"/>
                      <a:stretch>
                        <a:fillRect/>
                      </a:stretch>
                    </p:blipFill>
                    <p:spPr>
                      <a:xfrm>
                        <a:off x="1209641" y="2852530"/>
                        <a:ext cx="3429000" cy="381000"/>
                      </a:xfrm>
                      <a:prstGeom prst="rect">
                        <a:avLst/>
                      </a:prstGeom>
                    </p:spPr>
                  </p:pic>
                </p:oleObj>
              </mc:Fallback>
            </mc:AlternateContent>
          </a:graphicData>
        </a:graphic>
      </p:graphicFrame>
      <p:sp>
        <p:nvSpPr>
          <p:cNvPr id="274" name="Content Placeholder 4"/>
          <p:cNvSpPr txBox="1">
            <a:spLocks noGrp="1"/>
          </p:cNvSpPr>
          <p:nvPr>
            <p:ph type="body" idx="3"/>
          </p:nvPr>
        </p:nvSpPr>
        <p:spPr>
          <a:xfrm>
            <a:off x="457199" y="3321795"/>
            <a:ext cx="665921" cy="449457"/>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startAt="2"/>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4" name="Object 3" descr="H sub 0, parameter greater than or equal to constant."/>
          <p:cNvGraphicFramePr>
            <a:graphicFrameLocks noChangeAspect="1"/>
          </p:cNvGraphicFramePr>
          <p:nvPr>
            <p:extLst>
              <p:ext uri="{D42A27DB-BD31-4B8C-83A1-F6EECF244321}">
                <p14:modId xmlns:p14="http://schemas.microsoft.com/office/powerpoint/2010/main" val="3055490570"/>
              </p:ext>
            </p:extLst>
          </p:nvPr>
        </p:nvGraphicFramePr>
        <p:xfrm>
          <a:off x="1229518" y="3398444"/>
          <a:ext cx="3454400" cy="381000"/>
        </p:xfrm>
        <a:graphic>
          <a:graphicData uri="http://schemas.openxmlformats.org/presentationml/2006/ole">
            <mc:AlternateContent xmlns:mc="http://schemas.openxmlformats.org/markup-compatibility/2006">
              <mc:Choice xmlns:v="urn:schemas-microsoft-com:vml" Requires="v">
                <p:oleObj spid="_x0000_s3919" name="Equation" r:id="rId8" imgW="3454200" imgH="380880" progId="Equation.DSMT4">
                  <p:embed/>
                </p:oleObj>
              </mc:Choice>
              <mc:Fallback>
                <p:oleObj name="Equation" r:id="rId8" imgW="3454200" imgH="380880" progId="Equation.DSMT4">
                  <p:embed/>
                  <p:pic>
                    <p:nvPicPr>
                      <p:cNvPr id="0" name=""/>
                      <p:cNvPicPr/>
                      <p:nvPr/>
                    </p:nvPicPr>
                    <p:blipFill>
                      <a:blip r:embed="rId9"/>
                      <a:stretch>
                        <a:fillRect/>
                      </a:stretch>
                    </p:blipFill>
                    <p:spPr>
                      <a:xfrm>
                        <a:off x="1229518" y="3398444"/>
                        <a:ext cx="3454400" cy="381000"/>
                      </a:xfrm>
                      <a:prstGeom prst="rect">
                        <a:avLst/>
                      </a:prstGeom>
                    </p:spPr>
                  </p:pic>
                </p:oleObj>
              </mc:Fallback>
            </mc:AlternateContent>
          </a:graphicData>
        </a:graphic>
      </p:graphicFrame>
      <p:graphicFrame>
        <p:nvGraphicFramePr>
          <p:cNvPr id="5" name="Object 4" descr="H sub 1, parameter less than constant. "/>
          <p:cNvGraphicFramePr>
            <a:graphicFrameLocks noChangeAspect="1"/>
          </p:cNvGraphicFramePr>
          <p:nvPr>
            <p:extLst>
              <p:ext uri="{D42A27DB-BD31-4B8C-83A1-F6EECF244321}">
                <p14:modId xmlns:p14="http://schemas.microsoft.com/office/powerpoint/2010/main" val="1160029263"/>
              </p:ext>
            </p:extLst>
          </p:nvPr>
        </p:nvGraphicFramePr>
        <p:xfrm>
          <a:off x="1229518" y="3840736"/>
          <a:ext cx="3416300" cy="381000"/>
        </p:xfrm>
        <a:graphic>
          <a:graphicData uri="http://schemas.openxmlformats.org/presentationml/2006/ole">
            <mc:AlternateContent xmlns:mc="http://schemas.openxmlformats.org/markup-compatibility/2006">
              <mc:Choice xmlns:v="urn:schemas-microsoft-com:vml" Requires="v">
                <p:oleObj spid="_x0000_s3920" name="Equation" r:id="rId10" imgW="3416040" imgH="380880" progId="Equation.DSMT4">
                  <p:embed/>
                </p:oleObj>
              </mc:Choice>
              <mc:Fallback>
                <p:oleObj name="Equation" r:id="rId10" imgW="3416040" imgH="380880" progId="Equation.DSMT4">
                  <p:embed/>
                  <p:pic>
                    <p:nvPicPr>
                      <p:cNvPr id="0" name=""/>
                      <p:cNvPicPr/>
                      <p:nvPr/>
                    </p:nvPicPr>
                    <p:blipFill>
                      <a:blip r:embed="rId11"/>
                      <a:stretch>
                        <a:fillRect/>
                      </a:stretch>
                    </p:blipFill>
                    <p:spPr>
                      <a:xfrm>
                        <a:off x="1229518" y="3840736"/>
                        <a:ext cx="3416300" cy="381000"/>
                      </a:xfrm>
                      <a:prstGeom prst="rect">
                        <a:avLst/>
                      </a:prstGeom>
                    </p:spPr>
                  </p:pic>
                </p:oleObj>
              </mc:Fallback>
            </mc:AlternateContent>
          </a:graphicData>
        </a:graphic>
      </p:graphicFrame>
      <p:sp>
        <p:nvSpPr>
          <p:cNvPr id="277" name="Content Placeholder 5"/>
          <p:cNvSpPr txBox="1">
            <a:spLocks noGrp="1"/>
          </p:cNvSpPr>
          <p:nvPr>
            <p:ph type="body" idx="4"/>
          </p:nvPr>
        </p:nvSpPr>
        <p:spPr>
          <a:xfrm>
            <a:off x="457198" y="4301809"/>
            <a:ext cx="665921" cy="449457"/>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startAt="3"/>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6" name="Object 5" descr="H sub 0, parameter = constant."/>
          <p:cNvGraphicFramePr>
            <a:graphicFrameLocks noChangeAspect="1"/>
          </p:cNvGraphicFramePr>
          <p:nvPr>
            <p:extLst>
              <p:ext uri="{D42A27DB-BD31-4B8C-83A1-F6EECF244321}">
                <p14:modId xmlns:p14="http://schemas.microsoft.com/office/powerpoint/2010/main" val="403676068"/>
              </p:ext>
            </p:extLst>
          </p:nvPr>
        </p:nvGraphicFramePr>
        <p:xfrm>
          <a:off x="1229518" y="4386650"/>
          <a:ext cx="3454400" cy="381000"/>
        </p:xfrm>
        <a:graphic>
          <a:graphicData uri="http://schemas.openxmlformats.org/presentationml/2006/ole">
            <mc:AlternateContent xmlns:mc="http://schemas.openxmlformats.org/markup-compatibility/2006">
              <mc:Choice xmlns:v="urn:schemas-microsoft-com:vml" Requires="v">
                <p:oleObj spid="_x0000_s3921" name="Equation" r:id="rId12" imgW="3454200" imgH="380880" progId="Equation.DSMT4">
                  <p:embed/>
                </p:oleObj>
              </mc:Choice>
              <mc:Fallback>
                <p:oleObj name="Equation" r:id="rId12" imgW="3454200" imgH="380880" progId="Equation.DSMT4">
                  <p:embed/>
                  <p:pic>
                    <p:nvPicPr>
                      <p:cNvPr id="0" name=""/>
                      <p:cNvPicPr/>
                      <p:nvPr/>
                    </p:nvPicPr>
                    <p:blipFill>
                      <a:blip r:embed="rId13"/>
                      <a:stretch>
                        <a:fillRect/>
                      </a:stretch>
                    </p:blipFill>
                    <p:spPr>
                      <a:xfrm>
                        <a:off x="1229518" y="4386650"/>
                        <a:ext cx="3454400" cy="381000"/>
                      </a:xfrm>
                      <a:prstGeom prst="rect">
                        <a:avLst/>
                      </a:prstGeom>
                    </p:spPr>
                  </p:pic>
                </p:oleObj>
              </mc:Fallback>
            </mc:AlternateContent>
          </a:graphicData>
        </a:graphic>
      </p:graphicFrame>
      <p:graphicFrame>
        <p:nvGraphicFramePr>
          <p:cNvPr id="7" name="Object 6" descr="H sub 1, parameter does not equal constant."/>
          <p:cNvGraphicFramePr>
            <a:graphicFrameLocks noChangeAspect="1"/>
          </p:cNvGraphicFramePr>
          <p:nvPr>
            <p:extLst>
              <p:ext uri="{D42A27DB-BD31-4B8C-83A1-F6EECF244321}">
                <p14:modId xmlns:p14="http://schemas.microsoft.com/office/powerpoint/2010/main" val="4090461137"/>
              </p:ext>
            </p:extLst>
          </p:nvPr>
        </p:nvGraphicFramePr>
        <p:xfrm>
          <a:off x="1209641" y="4828942"/>
          <a:ext cx="3429000" cy="381000"/>
        </p:xfrm>
        <a:graphic>
          <a:graphicData uri="http://schemas.openxmlformats.org/presentationml/2006/ole">
            <mc:AlternateContent xmlns:mc="http://schemas.openxmlformats.org/markup-compatibility/2006">
              <mc:Choice xmlns:v="urn:schemas-microsoft-com:vml" Requires="v">
                <p:oleObj spid="_x0000_s3922" name="Equation" r:id="rId14" imgW="3429000" imgH="380880" progId="Equation.DSMT4">
                  <p:embed/>
                </p:oleObj>
              </mc:Choice>
              <mc:Fallback>
                <p:oleObj name="Equation" r:id="rId14" imgW="3429000" imgH="380880" progId="Equation.DSMT4">
                  <p:embed/>
                  <p:pic>
                    <p:nvPicPr>
                      <p:cNvPr id="0" name=""/>
                      <p:cNvPicPr/>
                      <p:nvPr/>
                    </p:nvPicPr>
                    <p:blipFill>
                      <a:blip r:embed="rId15"/>
                      <a:stretch>
                        <a:fillRect/>
                      </a:stretch>
                    </p:blipFill>
                    <p:spPr>
                      <a:xfrm>
                        <a:off x="1209641" y="4828942"/>
                        <a:ext cx="3429000" cy="381000"/>
                      </a:xfrm>
                      <a:prstGeom prst="rect">
                        <a:avLst/>
                      </a:prstGeom>
                    </p:spPr>
                  </p:pic>
                </p:oleObj>
              </mc:Fallback>
            </mc:AlternateContent>
          </a:graphicData>
        </a:graphic>
      </p:graphicFrame>
      <p:sp>
        <p:nvSpPr>
          <p:cNvPr id="280" name="Content Placeholder 6"/>
          <p:cNvSpPr txBox="1">
            <a:spLocks noGrp="1"/>
          </p:cNvSpPr>
          <p:nvPr>
            <p:ph type="body" idx="5"/>
          </p:nvPr>
        </p:nvSpPr>
        <p:spPr>
          <a:xfrm>
            <a:off x="457199" y="5271234"/>
            <a:ext cx="7354958" cy="54591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It is </a:t>
            </a:r>
            <a:r>
              <a:rPr lang="en-US" sz="2400" b="0" u="none" strike="noStrike" cap="none" dirty="0">
                <a:solidFill>
                  <a:schemeClr val="dk1"/>
                </a:solidFill>
                <a:latin typeface="+mn-lt"/>
                <a:ea typeface="Arial"/>
                <a:cs typeface="Arial"/>
                <a:sym typeface="Arial"/>
              </a:rPr>
              <a:t>not correct</a:t>
            </a:r>
            <a:r>
              <a:rPr lang="en-US" sz="2400" b="0" i="1" u="none" strike="noStrike" cap="none" dirty="0">
                <a:solidFill>
                  <a:schemeClr val="dk1"/>
                </a:solidFill>
                <a:latin typeface="+mn-lt"/>
                <a:ea typeface="Arial"/>
                <a:cs typeface="Arial"/>
                <a:sym typeface="Arial"/>
              </a:rPr>
              <a:t> </a:t>
            </a:r>
            <a:r>
              <a:rPr lang="en-US" sz="2400" b="0" i="0" u="none" strike="noStrike" cap="none" dirty="0">
                <a:solidFill>
                  <a:schemeClr val="dk1"/>
                </a:solidFill>
                <a:latin typeface="+mn-lt"/>
                <a:ea typeface="Arial"/>
                <a:cs typeface="Arial"/>
                <a:sym typeface="Arial"/>
              </a:rPr>
              <a:t>to formulate a null hypothesis using</a:t>
            </a:r>
            <a:endParaRPr sz="2400" b="0" i="0" u="none" strike="noStrike" cap="none" dirty="0">
              <a:solidFill>
                <a:schemeClr val="dk1"/>
              </a:solidFill>
              <a:latin typeface="+mn-lt"/>
              <a:ea typeface="Arial"/>
              <a:cs typeface="Arial"/>
              <a:sym typeface="Arial"/>
            </a:endParaRPr>
          </a:p>
        </p:txBody>
      </p:sp>
      <p:graphicFrame>
        <p:nvGraphicFramePr>
          <p:cNvPr id="8" name="Object 7" descr="less than, greater than, or does not equal."/>
          <p:cNvGraphicFramePr>
            <a:graphicFrameLocks noChangeAspect="1"/>
          </p:cNvGraphicFramePr>
          <p:nvPr>
            <p:extLst>
              <p:ext uri="{D42A27DB-BD31-4B8C-83A1-F6EECF244321}">
                <p14:modId xmlns:p14="http://schemas.microsoft.com/office/powerpoint/2010/main" val="1766122013"/>
              </p:ext>
            </p:extLst>
          </p:nvPr>
        </p:nvGraphicFramePr>
        <p:xfrm>
          <a:off x="706782" y="5884056"/>
          <a:ext cx="1219200" cy="292100"/>
        </p:xfrm>
        <a:graphic>
          <a:graphicData uri="http://schemas.openxmlformats.org/presentationml/2006/ole">
            <mc:AlternateContent xmlns:mc="http://schemas.openxmlformats.org/markup-compatibility/2006">
              <mc:Choice xmlns:v="urn:schemas-microsoft-com:vml" Requires="v">
                <p:oleObj spid="_x0000_s3923" name="Equation" r:id="rId16" imgW="1218960" imgH="291960" progId="Equation.DSMT4">
                  <p:embed/>
                </p:oleObj>
              </mc:Choice>
              <mc:Fallback>
                <p:oleObj name="Equation" r:id="rId16" imgW="1218960" imgH="291960" progId="Equation.DSMT4">
                  <p:embed/>
                  <p:pic>
                    <p:nvPicPr>
                      <p:cNvPr id="0" name=""/>
                      <p:cNvPicPr/>
                      <p:nvPr/>
                    </p:nvPicPr>
                    <p:blipFill>
                      <a:blip r:embed="rId17"/>
                      <a:stretch>
                        <a:fillRect/>
                      </a:stretch>
                    </p:blipFill>
                    <p:spPr>
                      <a:xfrm>
                        <a:off x="706782" y="5884056"/>
                        <a:ext cx="1219200" cy="292100"/>
                      </a:xfrm>
                      <a:prstGeom prst="rect">
                        <a:avLst/>
                      </a:prstGeom>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mj-lt"/>
              </a:rPr>
              <a:t>Cautions in Using the Chi-Square Test</a:t>
            </a:r>
            <a:endParaRPr lang="en-US" dirty="0">
              <a:latin typeface="+mj-lt"/>
            </a:endParaRPr>
          </a:p>
        </p:txBody>
      </p:sp>
      <p:sp>
        <p:nvSpPr>
          <p:cNvPr id="9" name="Content Placeholder 8"/>
          <p:cNvSpPr>
            <a:spLocks noGrp="1"/>
          </p:cNvSpPr>
          <p:nvPr>
            <p:ph type="body" idx="1"/>
          </p:nvPr>
        </p:nvSpPr>
        <p:spPr/>
        <p:txBody>
          <a:bodyPr/>
          <a:lstStyle/>
          <a:p>
            <a:pPr marL="256032" indent="-256032">
              <a:buSzPct val="100000"/>
            </a:pPr>
            <a:r>
              <a:rPr lang="en-US" dirty="0" smtClean="0">
                <a:latin typeface="+mn-lt"/>
              </a:rPr>
              <a:t>The </a:t>
            </a:r>
            <a:r>
              <a:rPr lang="en-US" dirty="0">
                <a:latin typeface="+mn-lt"/>
              </a:rPr>
              <a:t>chi-square test assumes adequate expected cell frequencies. </a:t>
            </a:r>
            <a:endParaRPr lang="en-US" dirty="0" smtClean="0">
              <a:latin typeface="+mn-lt"/>
            </a:endParaRPr>
          </a:p>
          <a:p>
            <a:pPr marL="740664" lvl="1" indent="-283464">
              <a:buSzPct val="100000"/>
            </a:pPr>
            <a:r>
              <a:rPr lang="en-US" dirty="0" smtClean="0">
                <a:latin typeface="+mn-lt"/>
              </a:rPr>
              <a:t>A </a:t>
            </a:r>
            <a:r>
              <a:rPr lang="en-US" dirty="0">
                <a:latin typeface="+mn-lt"/>
              </a:rPr>
              <a:t>rule </a:t>
            </a:r>
            <a:r>
              <a:rPr lang="en-US" dirty="0" smtClean="0">
                <a:latin typeface="+mn-lt"/>
              </a:rPr>
              <a:t>of thumb </a:t>
            </a:r>
            <a:r>
              <a:rPr lang="en-US" dirty="0">
                <a:latin typeface="+mn-lt"/>
              </a:rPr>
              <a:t>is that there be no more than 20% of cells with expected frequencies smaller than 5</a:t>
            </a:r>
            <a:r>
              <a:rPr lang="en-US" dirty="0" smtClean="0">
                <a:latin typeface="+mn-lt"/>
              </a:rPr>
              <a:t>, and </a:t>
            </a:r>
            <a:r>
              <a:rPr lang="en-US" dirty="0">
                <a:latin typeface="+mn-lt"/>
              </a:rPr>
              <a:t>no expected frequencies of zero</a:t>
            </a:r>
            <a:r>
              <a:rPr lang="en-US" dirty="0" smtClean="0">
                <a:latin typeface="+mn-lt"/>
              </a:rPr>
              <a:t>.</a:t>
            </a:r>
          </a:p>
          <a:p>
            <a:pPr marL="256032" indent="-256032">
              <a:buSzPct val="100000"/>
            </a:pPr>
            <a:r>
              <a:rPr lang="en-US" dirty="0" smtClean="0">
                <a:latin typeface="+mn-lt"/>
              </a:rPr>
              <a:t>Consider </a:t>
            </a:r>
            <a:r>
              <a:rPr lang="en-US" dirty="0">
                <a:latin typeface="+mn-lt"/>
              </a:rPr>
              <a:t>aggregating some of the rows or columns in a logical </a:t>
            </a:r>
            <a:r>
              <a:rPr lang="en-US" dirty="0" smtClean="0">
                <a:latin typeface="+mn-lt"/>
              </a:rPr>
              <a:t>fashion</a:t>
            </a:r>
            <a:r>
              <a:rPr lang="en-US" dirty="0">
                <a:latin typeface="+mn-lt"/>
              </a:rPr>
              <a:t> to enforce this </a:t>
            </a:r>
            <a:r>
              <a:rPr lang="en-US" dirty="0" smtClean="0">
                <a:latin typeface="+mn-lt"/>
              </a:rPr>
              <a:t>assumption.</a:t>
            </a:r>
            <a:endParaRPr lang="en-US" dirty="0">
              <a:latin typeface="+mn-lt"/>
            </a:endParaRPr>
          </a:p>
        </p:txBody>
      </p:sp>
    </p:spTree>
    <p:extLst>
      <p:ext uri="{BB962C8B-B14F-4D97-AF65-F5344CB8AC3E}">
        <p14:creationId xmlns:p14="http://schemas.microsoft.com/office/powerpoint/2010/main" val="978630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Example 7.18: Violations of Chi-Square </a:t>
            </a:r>
            <a:r>
              <a:rPr lang="en-US" dirty="0" smtClean="0">
                <a:latin typeface="+mj-lt"/>
              </a:rPr>
              <a:t>Assumptions </a:t>
            </a:r>
            <a:r>
              <a:rPr lang="en-US" sz="2000" b="0" dirty="0" smtClean="0">
                <a:latin typeface="+mj-lt"/>
              </a:rPr>
              <a:t>(1 </a:t>
            </a:r>
            <a:r>
              <a:rPr lang="en-US" sz="2000" b="0" dirty="0">
                <a:latin typeface="+mj-lt"/>
              </a:rPr>
              <a:t>of 2)</a:t>
            </a:r>
            <a:endParaRPr lang="en-US" dirty="0">
              <a:latin typeface="+mj-lt"/>
            </a:endParaRPr>
          </a:p>
        </p:txBody>
      </p:sp>
      <p:sp>
        <p:nvSpPr>
          <p:cNvPr id="5" name="Content Placeholder 4"/>
          <p:cNvSpPr>
            <a:spLocks noGrp="1"/>
          </p:cNvSpPr>
          <p:nvPr>
            <p:ph type="body" idx="1"/>
          </p:nvPr>
        </p:nvSpPr>
        <p:spPr>
          <a:xfrm>
            <a:off x="457200" y="1600201"/>
            <a:ext cx="8229600" cy="954156"/>
          </a:xfrm>
        </p:spPr>
        <p:txBody>
          <a:bodyPr/>
          <a:lstStyle/>
          <a:p>
            <a:pPr marL="255588" indent="-255588">
              <a:buSzPct val="100000"/>
            </a:pPr>
            <a:r>
              <a:rPr lang="en-US" sz="2400" dirty="0">
                <a:latin typeface="+mn-lt"/>
              </a:rPr>
              <a:t>A survey of 100 students at a university queried their beverage preferences at a local coffee shop</a:t>
            </a:r>
            <a:r>
              <a:rPr lang="en-US" sz="2400" dirty="0" smtClean="0">
                <a:latin typeface="+mn-lt"/>
              </a:rPr>
              <a:t>.</a:t>
            </a:r>
            <a:endParaRPr lang="en-US" sz="2400" dirty="0">
              <a:latin typeface="+mn-lt"/>
            </a:endParaRPr>
          </a:p>
        </p:txBody>
      </p:sp>
      <p:pic>
        <p:nvPicPr>
          <p:cNvPr id="8" name="Picture 7" descr="A table has 3 rows and 10 columns. The columns have the following headings from left to right. Gender, Brewed coffee, Iced coffee, Espresso, Cappuccino, Latte, Mocha, Iced blended, Tea, Total. The row entries are as follows. Row 1. Female, 6, 10, 2, 4, 7, 9, 10, 8, 56. Row 2. Male 16, 5, 8, 2, 3, 2, 7, 1, 44. Row 3. Total, 22, 15, 10, 6, 10, 11, 17, 9, 100. The first two rows are boxed."/>
          <p:cNvPicPr>
            <a:picLocks noChangeAspect="1"/>
          </p:cNvPicPr>
          <p:nvPr/>
        </p:nvPicPr>
        <p:blipFill>
          <a:blip r:embed="rId2"/>
          <a:stretch>
            <a:fillRect/>
          </a:stretch>
        </p:blipFill>
        <p:spPr>
          <a:xfrm>
            <a:off x="793160" y="2748248"/>
            <a:ext cx="7557680" cy="715460"/>
          </a:xfrm>
          <a:prstGeom prst="rect">
            <a:avLst/>
          </a:prstGeom>
        </p:spPr>
      </p:pic>
      <p:pic>
        <p:nvPicPr>
          <p:cNvPr id="10" name="Picture 9" descr="A table has 3 rows and 10 columns. The columns have the following headings from left to right. Gender, Brewed coffee, Iced coffee, Espresso, Cappuccino, Latte, Mocha, Iced blended, Tea, Total. The row entries are as follows. Row 1. Female, 12.32, 8.4, 5.6, 3.36, 5.6, 6.16, 9.52, 5.04, 56. Row 2. Male 9.68, 6.6, 4.4, 2.64, 4.4, 4.84, 7.48, 3.96, 44. Row 3. Total, 22, 15, 10, 6, 10, 11, 17, 9, 100. The first two rows in the table are boxed."/>
          <p:cNvPicPr>
            <a:picLocks noChangeAspect="1"/>
          </p:cNvPicPr>
          <p:nvPr/>
        </p:nvPicPr>
        <p:blipFill>
          <a:blip r:embed="rId3"/>
          <a:stretch>
            <a:fillRect/>
          </a:stretch>
        </p:blipFill>
        <p:spPr>
          <a:xfrm>
            <a:off x="793160" y="3657599"/>
            <a:ext cx="7557680" cy="851498"/>
          </a:xfrm>
          <a:prstGeom prst="rect">
            <a:avLst/>
          </a:prstGeom>
        </p:spPr>
      </p:pic>
      <p:sp>
        <p:nvSpPr>
          <p:cNvPr id="6" name="Content Placeholder 5"/>
          <p:cNvSpPr>
            <a:spLocks noGrp="1"/>
          </p:cNvSpPr>
          <p:nvPr>
            <p:ph type="body" idx="2"/>
          </p:nvPr>
        </p:nvSpPr>
        <p:spPr>
          <a:xfrm>
            <a:off x="457200" y="4702988"/>
            <a:ext cx="8229600" cy="1508969"/>
          </a:xfrm>
        </p:spPr>
        <p:txBody>
          <a:bodyPr/>
          <a:lstStyle/>
          <a:p>
            <a:pPr marL="0" indent="0">
              <a:spcBef>
                <a:spcPts val="0"/>
              </a:spcBef>
              <a:buNone/>
            </a:pPr>
            <a:r>
              <a:rPr lang="en-US" sz="2400" dirty="0">
                <a:latin typeface="+mn-lt"/>
              </a:rPr>
              <a:t>Of the 16 cells, five, or over 30%, have frequencies smaller than 5. Four of them are in the Cappuccino, Latte, and Mocha columns; these can be aggregated into one column called Hot Specialty beverages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45795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Example 7.18: Violations of Chi-Square </a:t>
            </a:r>
            <a:r>
              <a:rPr lang="en-US" dirty="0" smtClean="0">
                <a:latin typeface="+mj-lt"/>
              </a:rPr>
              <a:t>Assumptions </a:t>
            </a:r>
            <a:r>
              <a:rPr lang="en-US" sz="2000" b="0" dirty="0">
                <a:latin typeface="+mj-lt"/>
              </a:rPr>
              <a:t>(2 of 2)</a:t>
            </a:r>
            <a:endParaRPr lang="en-US" dirty="0">
              <a:latin typeface="+mj-lt"/>
            </a:endParaRPr>
          </a:p>
        </p:txBody>
      </p:sp>
      <p:pic>
        <p:nvPicPr>
          <p:cNvPr id="8" name="Picture 7" descr="A table has 3 rows and 8 columns. The columns have the following headings from left to right. Gender, Brewed coffee, Iced coffee, Espresso, Hot Specialty, Iced blended, Tea, Total. The row entries are as follows. Row 1. Female, 6, 10, 2, 20, 10, 8, 56. Row 2. Male 16, 5, 8, 7, 7, 1, 44. Row 3. Total, 22, 15, 10, 27, 17, 9, 100. The first two rows in the table are boxed."/>
          <p:cNvPicPr>
            <a:picLocks noChangeAspect="1"/>
          </p:cNvPicPr>
          <p:nvPr/>
        </p:nvPicPr>
        <p:blipFill>
          <a:blip r:embed="rId2"/>
          <a:stretch>
            <a:fillRect/>
          </a:stretch>
        </p:blipFill>
        <p:spPr>
          <a:xfrm>
            <a:off x="832916" y="1910910"/>
            <a:ext cx="7557680" cy="710423"/>
          </a:xfrm>
          <a:prstGeom prst="rect">
            <a:avLst/>
          </a:prstGeom>
        </p:spPr>
      </p:pic>
      <p:pic>
        <p:nvPicPr>
          <p:cNvPr id="10" name="Picture 9" descr="A table, titled expected frequencies, has 3 rows and 8 columns. The columns have the following headings from left to right. Gender, Brewed coffee, Iced coffee, Espresso, Hot Specialty, Iced blended, Tea, Total. The row entries are as follows. Row 1. Female, 12.32, 8.4, 5.6, 15.12, 9.52, 5.04, 56. Row 2. Male 9.68, 6.6, 4.4, 11.88, 7.48, 3.96, 44. Row 3. Total, 22, 15, 10, 27, 17, 9, 100. The first two rows in the table are boxed."/>
          <p:cNvPicPr>
            <a:picLocks noChangeAspect="1"/>
          </p:cNvPicPr>
          <p:nvPr/>
        </p:nvPicPr>
        <p:blipFill>
          <a:blip r:embed="rId3"/>
          <a:stretch>
            <a:fillRect/>
          </a:stretch>
        </p:blipFill>
        <p:spPr>
          <a:xfrm>
            <a:off x="832916" y="2925389"/>
            <a:ext cx="7557680" cy="861575"/>
          </a:xfrm>
          <a:prstGeom prst="rect">
            <a:avLst/>
          </a:prstGeom>
        </p:spPr>
      </p:pic>
      <p:sp>
        <p:nvSpPr>
          <p:cNvPr id="6" name="Content Placeholder 5"/>
          <p:cNvSpPr>
            <a:spLocks noGrp="1"/>
          </p:cNvSpPr>
          <p:nvPr>
            <p:ph type="body" idx="1"/>
          </p:nvPr>
        </p:nvSpPr>
        <p:spPr>
          <a:xfrm>
            <a:off x="457200" y="4091020"/>
            <a:ext cx="8229600" cy="1321904"/>
          </a:xfrm>
        </p:spPr>
        <p:txBody>
          <a:bodyPr/>
          <a:lstStyle/>
          <a:p>
            <a:pPr marL="0" indent="0">
              <a:spcBef>
                <a:spcPts val="0"/>
              </a:spcBef>
              <a:buNone/>
            </a:pPr>
            <a:r>
              <a:rPr lang="en-US" dirty="0">
                <a:latin typeface="+mn-lt"/>
              </a:rPr>
              <a:t>Now only 2 of 12 cells have an expected frequency less than 5; this now meets the assumptions of the chi-square test</a:t>
            </a:r>
            <a:r>
              <a:rPr lang="en-US" dirty="0" smtClean="0">
                <a:latin typeface="+mn-lt"/>
              </a:rPr>
              <a:t>.</a:t>
            </a:r>
            <a:endParaRPr lang="en-US" dirty="0">
              <a:latin typeface="+mn-lt"/>
            </a:endParaRPr>
          </a:p>
        </p:txBody>
      </p:sp>
    </p:spTree>
    <p:extLst>
      <p:ext uri="{BB962C8B-B14F-4D97-AF65-F5344CB8AC3E}">
        <p14:creationId xmlns:p14="http://schemas.microsoft.com/office/powerpoint/2010/main" val="287948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Determining the Proper Form of Hypotheses</a:t>
            </a:r>
          </a:p>
        </p:txBody>
      </p:sp>
      <p:sp>
        <p:nvSpPr>
          <p:cNvPr id="3" name="Content Placeholder 2"/>
          <p:cNvSpPr>
            <a:spLocks noGrp="1"/>
          </p:cNvSpPr>
          <p:nvPr>
            <p:ph type="body" idx="1"/>
          </p:nvPr>
        </p:nvSpPr>
        <p:spPr>
          <a:xfrm>
            <a:off x="457200" y="1600200"/>
            <a:ext cx="5317435" cy="576469"/>
          </a:xfrm>
        </p:spPr>
        <p:txBody>
          <a:bodyPr/>
          <a:lstStyle/>
          <a:p>
            <a:pPr marL="255588" lvl="0" indent="-255588">
              <a:buSzPct val="100000"/>
            </a:pPr>
            <a:r>
              <a:rPr lang="en-US" sz="2200" dirty="0">
                <a:solidFill>
                  <a:srgbClr val="000000"/>
                </a:solidFill>
                <a:latin typeface="+mn-lt"/>
              </a:rPr>
              <a:t>Hypothesis testing always assumes that</a:t>
            </a:r>
            <a:endParaRPr lang="en-US" sz="2200" dirty="0">
              <a:latin typeface="+mn-lt"/>
            </a:endParaRPr>
          </a:p>
        </p:txBody>
      </p:sp>
      <p:graphicFrame>
        <p:nvGraphicFramePr>
          <p:cNvPr id="14" name="Object 13" descr="H sub 0"/>
          <p:cNvGraphicFramePr>
            <a:graphicFrameLocks noChangeAspect="1"/>
          </p:cNvGraphicFramePr>
          <p:nvPr>
            <p:extLst>
              <p:ext uri="{D42A27DB-BD31-4B8C-83A1-F6EECF244321}">
                <p14:modId xmlns:p14="http://schemas.microsoft.com/office/powerpoint/2010/main" val="284824734"/>
              </p:ext>
            </p:extLst>
          </p:nvPr>
        </p:nvGraphicFramePr>
        <p:xfrm>
          <a:off x="5853319" y="1795669"/>
          <a:ext cx="368300" cy="381000"/>
        </p:xfrm>
        <a:graphic>
          <a:graphicData uri="http://schemas.openxmlformats.org/presentationml/2006/ole">
            <mc:AlternateContent xmlns:mc="http://schemas.openxmlformats.org/markup-compatibility/2006">
              <mc:Choice xmlns:v="urn:schemas-microsoft-com:vml" Requires="v">
                <p:oleObj spid="_x0000_s4457" name="Equation" r:id="rId3" imgW="368280" imgH="380880" progId="Equation.DSMT4">
                  <p:embed/>
                </p:oleObj>
              </mc:Choice>
              <mc:Fallback>
                <p:oleObj name="Equation" r:id="rId3" imgW="368280" imgH="380880" progId="Equation.DSMT4">
                  <p:embed/>
                  <p:pic>
                    <p:nvPicPr>
                      <p:cNvPr id="0" name=""/>
                      <p:cNvPicPr/>
                      <p:nvPr/>
                    </p:nvPicPr>
                    <p:blipFill>
                      <a:blip r:embed="rId4"/>
                      <a:stretch>
                        <a:fillRect/>
                      </a:stretch>
                    </p:blipFill>
                    <p:spPr>
                      <a:xfrm>
                        <a:off x="5853319" y="1795669"/>
                        <a:ext cx="368300" cy="381000"/>
                      </a:xfrm>
                      <a:prstGeom prst="rect">
                        <a:avLst/>
                      </a:prstGeom>
                    </p:spPr>
                  </p:pic>
                </p:oleObj>
              </mc:Fallback>
            </mc:AlternateContent>
          </a:graphicData>
        </a:graphic>
      </p:graphicFrame>
      <p:sp>
        <p:nvSpPr>
          <p:cNvPr id="4" name="Content Placeholder 3"/>
          <p:cNvSpPr>
            <a:spLocks noGrp="1"/>
          </p:cNvSpPr>
          <p:nvPr>
            <p:ph type="body" idx="2"/>
          </p:nvPr>
        </p:nvSpPr>
        <p:spPr>
          <a:xfrm>
            <a:off x="6300303" y="1795669"/>
            <a:ext cx="1441174" cy="365123"/>
          </a:xfrm>
        </p:spPr>
        <p:txBody>
          <a:bodyPr/>
          <a:lstStyle/>
          <a:p>
            <a:pPr marL="0" lvl="0" indent="0">
              <a:spcBef>
                <a:spcPts val="0"/>
              </a:spcBef>
              <a:buSzPts val="2400"/>
              <a:buNone/>
            </a:pPr>
            <a:r>
              <a:rPr lang="en-US" sz="2200" dirty="0">
                <a:solidFill>
                  <a:srgbClr val="000000"/>
                </a:solidFill>
                <a:latin typeface="+mn-lt"/>
              </a:rPr>
              <a:t>is true and</a:t>
            </a:r>
            <a:endParaRPr lang="en-US" sz="2200" dirty="0">
              <a:latin typeface="+mn-lt"/>
            </a:endParaRPr>
          </a:p>
        </p:txBody>
      </p:sp>
      <p:sp>
        <p:nvSpPr>
          <p:cNvPr id="5" name="Content Placeholder 4"/>
          <p:cNvSpPr>
            <a:spLocks noGrp="1"/>
          </p:cNvSpPr>
          <p:nvPr>
            <p:ph type="body" idx="3"/>
          </p:nvPr>
        </p:nvSpPr>
        <p:spPr>
          <a:xfrm>
            <a:off x="725557" y="2236303"/>
            <a:ext cx="5029200" cy="341931"/>
          </a:xfrm>
        </p:spPr>
        <p:txBody>
          <a:bodyPr/>
          <a:lstStyle/>
          <a:p>
            <a:pPr marL="0" lvl="0" indent="0">
              <a:spcBef>
                <a:spcPts val="0"/>
              </a:spcBef>
              <a:buSzPts val="2400"/>
              <a:buNone/>
            </a:pPr>
            <a:r>
              <a:rPr lang="en-US" sz="2200" dirty="0">
                <a:solidFill>
                  <a:srgbClr val="000000"/>
                </a:solidFill>
                <a:latin typeface="+mn-lt"/>
              </a:rPr>
              <a:t>uses sample data to determine whether</a:t>
            </a:r>
            <a:endParaRPr lang="en-US" sz="2200" dirty="0">
              <a:latin typeface="+mn-lt"/>
            </a:endParaRPr>
          </a:p>
        </p:txBody>
      </p:sp>
      <p:graphicFrame>
        <p:nvGraphicFramePr>
          <p:cNvPr id="15" name="Object 14" descr="H sub 1"/>
          <p:cNvGraphicFramePr>
            <a:graphicFrameLocks noChangeAspect="1"/>
          </p:cNvGraphicFramePr>
          <p:nvPr>
            <p:extLst>
              <p:ext uri="{D42A27DB-BD31-4B8C-83A1-F6EECF244321}">
                <p14:modId xmlns:p14="http://schemas.microsoft.com/office/powerpoint/2010/main" val="742091796"/>
              </p:ext>
            </p:extLst>
          </p:nvPr>
        </p:nvGraphicFramePr>
        <p:xfrm>
          <a:off x="5844208" y="2236990"/>
          <a:ext cx="342900" cy="381000"/>
        </p:xfrm>
        <a:graphic>
          <a:graphicData uri="http://schemas.openxmlformats.org/presentationml/2006/ole">
            <mc:AlternateContent xmlns:mc="http://schemas.openxmlformats.org/markup-compatibility/2006">
              <mc:Choice xmlns:v="urn:schemas-microsoft-com:vml" Requires="v">
                <p:oleObj spid="_x0000_s4458" name="Equation" r:id="rId5" imgW="342720" imgH="380880" progId="Equation.DSMT4">
                  <p:embed/>
                </p:oleObj>
              </mc:Choice>
              <mc:Fallback>
                <p:oleObj name="Equation" r:id="rId5" imgW="342720" imgH="380880" progId="Equation.DSMT4">
                  <p:embed/>
                  <p:pic>
                    <p:nvPicPr>
                      <p:cNvPr id="0" name=""/>
                      <p:cNvPicPr/>
                      <p:nvPr/>
                    </p:nvPicPr>
                    <p:blipFill>
                      <a:blip r:embed="rId6"/>
                      <a:stretch>
                        <a:fillRect/>
                      </a:stretch>
                    </p:blipFill>
                    <p:spPr>
                      <a:xfrm>
                        <a:off x="5844208" y="2236990"/>
                        <a:ext cx="342900" cy="381000"/>
                      </a:xfrm>
                      <a:prstGeom prst="rect">
                        <a:avLst/>
                      </a:prstGeom>
                    </p:spPr>
                  </p:pic>
                </p:oleObj>
              </mc:Fallback>
            </mc:AlternateContent>
          </a:graphicData>
        </a:graphic>
      </p:graphicFrame>
      <p:sp>
        <p:nvSpPr>
          <p:cNvPr id="6" name="Content Placeholder 5"/>
          <p:cNvSpPr>
            <a:spLocks noGrp="1"/>
          </p:cNvSpPr>
          <p:nvPr>
            <p:ph type="body" idx="4"/>
          </p:nvPr>
        </p:nvSpPr>
        <p:spPr>
          <a:xfrm>
            <a:off x="6300303" y="2260693"/>
            <a:ext cx="1699591" cy="333593"/>
          </a:xfrm>
        </p:spPr>
        <p:txBody>
          <a:bodyPr/>
          <a:lstStyle/>
          <a:p>
            <a:pPr marL="0" lvl="0" indent="0">
              <a:spcBef>
                <a:spcPts val="0"/>
              </a:spcBef>
              <a:buSzPts val="2400"/>
              <a:buNone/>
            </a:pPr>
            <a:r>
              <a:rPr lang="en-US" sz="2200" dirty="0">
                <a:solidFill>
                  <a:srgbClr val="000000"/>
                </a:solidFill>
                <a:latin typeface="+mn-lt"/>
              </a:rPr>
              <a:t>is more likely</a:t>
            </a:r>
            <a:endParaRPr lang="en-US" sz="2200" dirty="0">
              <a:latin typeface="+mn-lt"/>
            </a:endParaRPr>
          </a:p>
        </p:txBody>
      </p:sp>
      <p:sp>
        <p:nvSpPr>
          <p:cNvPr id="7" name="Content Placeholder 6"/>
          <p:cNvSpPr>
            <a:spLocks noGrp="1"/>
          </p:cNvSpPr>
          <p:nvPr>
            <p:ph type="body" idx="5"/>
          </p:nvPr>
        </p:nvSpPr>
        <p:spPr>
          <a:xfrm>
            <a:off x="725557" y="2637868"/>
            <a:ext cx="1365169" cy="354354"/>
          </a:xfrm>
        </p:spPr>
        <p:txBody>
          <a:bodyPr/>
          <a:lstStyle/>
          <a:p>
            <a:pPr marL="0" lvl="0" indent="0">
              <a:spcBef>
                <a:spcPts val="0"/>
              </a:spcBef>
              <a:buSzPts val="2400"/>
              <a:buNone/>
            </a:pPr>
            <a:r>
              <a:rPr lang="en-US" sz="2200" dirty="0">
                <a:solidFill>
                  <a:srgbClr val="000000"/>
                </a:solidFill>
                <a:latin typeface="+mn-lt"/>
              </a:rPr>
              <a:t>to be true.</a:t>
            </a:r>
          </a:p>
        </p:txBody>
      </p:sp>
      <p:sp>
        <p:nvSpPr>
          <p:cNvPr id="8" name="Content Placeholder 7"/>
          <p:cNvSpPr>
            <a:spLocks noGrp="1"/>
          </p:cNvSpPr>
          <p:nvPr>
            <p:ph type="body" idx="6"/>
          </p:nvPr>
        </p:nvSpPr>
        <p:spPr>
          <a:xfrm>
            <a:off x="457199" y="3051856"/>
            <a:ext cx="5198165" cy="450716"/>
          </a:xfrm>
        </p:spPr>
        <p:txBody>
          <a:bodyPr/>
          <a:lstStyle/>
          <a:p>
            <a:pPr marL="739775" lvl="0" indent="-282575">
              <a:spcBef>
                <a:spcPts val="600"/>
              </a:spcBef>
              <a:buSzPct val="100000"/>
              <a:buFont typeface="Arial"/>
              <a:buChar char="–"/>
            </a:pPr>
            <a:r>
              <a:rPr lang="en-US" sz="2200" dirty="0">
                <a:solidFill>
                  <a:srgbClr val="000000"/>
                </a:solidFill>
                <a:latin typeface="+mn-lt"/>
              </a:rPr>
              <a:t>Statistically, we cannot “prove” that</a:t>
            </a:r>
            <a:endParaRPr lang="en-US" sz="2200" dirty="0">
              <a:latin typeface="+mn-lt"/>
            </a:endParaRPr>
          </a:p>
        </p:txBody>
      </p:sp>
      <p:graphicFrame>
        <p:nvGraphicFramePr>
          <p:cNvPr id="16" name="Object 15" descr="H sub 0"/>
          <p:cNvGraphicFramePr>
            <a:graphicFrameLocks noChangeAspect="1"/>
          </p:cNvGraphicFramePr>
          <p:nvPr>
            <p:extLst>
              <p:ext uri="{D42A27DB-BD31-4B8C-83A1-F6EECF244321}">
                <p14:modId xmlns:p14="http://schemas.microsoft.com/office/powerpoint/2010/main" val="3113765117"/>
              </p:ext>
            </p:extLst>
          </p:nvPr>
        </p:nvGraphicFramePr>
        <p:xfrm>
          <a:off x="5729631" y="3135509"/>
          <a:ext cx="368300" cy="381000"/>
        </p:xfrm>
        <a:graphic>
          <a:graphicData uri="http://schemas.openxmlformats.org/presentationml/2006/ole">
            <mc:AlternateContent xmlns:mc="http://schemas.openxmlformats.org/markup-compatibility/2006">
              <mc:Choice xmlns:v="urn:schemas-microsoft-com:vml" Requires="v">
                <p:oleObj spid="_x0000_s4459" name="Equation" r:id="rId7" imgW="368280" imgH="380880" progId="Equation.DSMT4">
                  <p:embed/>
                </p:oleObj>
              </mc:Choice>
              <mc:Fallback>
                <p:oleObj name="Equation" r:id="rId7" imgW="368280" imgH="380880" progId="Equation.DSMT4">
                  <p:embed/>
                  <p:pic>
                    <p:nvPicPr>
                      <p:cNvPr id="0" name=""/>
                      <p:cNvPicPr/>
                      <p:nvPr/>
                    </p:nvPicPr>
                    <p:blipFill>
                      <a:blip r:embed="rId8"/>
                      <a:stretch>
                        <a:fillRect/>
                      </a:stretch>
                    </p:blipFill>
                    <p:spPr>
                      <a:xfrm>
                        <a:off x="5729631" y="3135509"/>
                        <a:ext cx="368300" cy="381000"/>
                      </a:xfrm>
                      <a:prstGeom prst="rect">
                        <a:avLst/>
                      </a:prstGeom>
                    </p:spPr>
                  </p:pic>
                </p:oleObj>
              </mc:Fallback>
            </mc:AlternateContent>
          </a:graphicData>
        </a:graphic>
      </p:graphicFrame>
      <p:sp>
        <p:nvSpPr>
          <p:cNvPr id="9" name="Content Placeholder 8"/>
          <p:cNvSpPr>
            <a:spLocks noGrp="1"/>
          </p:cNvSpPr>
          <p:nvPr>
            <p:ph type="body" idx="7"/>
          </p:nvPr>
        </p:nvSpPr>
        <p:spPr>
          <a:xfrm>
            <a:off x="6187109" y="3135509"/>
            <a:ext cx="2499692" cy="335436"/>
          </a:xfrm>
        </p:spPr>
        <p:txBody>
          <a:bodyPr/>
          <a:lstStyle/>
          <a:p>
            <a:pPr marL="0" lvl="0" indent="0">
              <a:spcBef>
                <a:spcPts val="0"/>
              </a:spcBef>
              <a:buSzPts val="2000"/>
              <a:buNone/>
            </a:pPr>
            <a:r>
              <a:rPr lang="en-US" sz="2200" dirty="0">
                <a:solidFill>
                  <a:srgbClr val="000000"/>
                </a:solidFill>
                <a:latin typeface="+mn-lt"/>
              </a:rPr>
              <a:t>is true; we can </a:t>
            </a:r>
            <a:r>
              <a:rPr lang="en-US" sz="2200" dirty="0" smtClean="0">
                <a:solidFill>
                  <a:srgbClr val="000000"/>
                </a:solidFill>
                <a:latin typeface="+mn-lt"/>
              </a:rPr>
              <a:t>only</a:t>
            </a:r>
            <a:endParaRPr lang="en-US" sz="2200" dirty="0">
              <a:latin typeface="+mn-lt"/>
            </a:endParaRPr>
          </a:p>
        </p:txBody>
      </p:sp>
      <p:sp>
        <p:nvSpPr>
          <p:cNvPr id="10" name="Content Placeholder 9"/>
          <p:cNvSpPr>
            <a:spLocks noGrp="1"/>
          </p:cNvSpPr>
          <p:nvPr>
            <p:ph type="body" idx="8"/>
          </p:nvPr>
        </p:nvSpPr>
        <p:spPr>
          <a:xfrm>
            <a:off x="1192696" y="3562205"/>
            <a:ext cx="1838739" cy="353667"/>
          </a:xfrm>
        </p:spPr>
        <p:txBody>
          <a:bodyPr/>
          <a:lstStyle/>
          <a:p>
            <a:pPr marL="0" indent="0">
              <a:spcBef>
                <a:spcPts val="0"/>
              </a:spcBef>
              <a:buSzPts val="2000"/>
              <a:buNone/>
            </a:pPr>
            <a:r>
              <a:rPr lang="en-US" sz="2200" dirty="0">
                <a:solidFill>
                  <a:srgbClr val="000000"/>
                </a:solidFill>
                <a:latin typeface="+mn-lt"/>
              </a:rPr>
              <a:t>fail </a:t>
            </a:r>
            <a:r>
              <a:rPr lang="en-US" sz="2200" dirty="0" smtClean="0">
                <a:solidFill>
                  <a:srgbClr val="000000"/>
                </a:solidFill>
                <a:latin typeface="+mn-lt"/>
              </a:rPr>
              <a:t>to</a:t>
            </a:r>
            <a:r>
              <a:rPr lang="en-US" sz="2200" dirty="0">
                <a:latin typeface="+mn-lt"/>
              </a:rPr>
              <a:t> </a:t>
            </a:r>
            <a:r>
              <a:rPr lang="en-US" sz="2200" dirty="0" smtClean="0">
                <a:latin typeface="+mn-lt"/>
              </a:rPr>
              <a:t>reject </a:t>
            </a:r>
            <a:r>
              <a:rPr lang="en-US" sz="2200" dirty="0">
                <a:latin typeface="+mn-lt"/>
              </a:rPr>
              <a:t>it.</a:t>
            </a:r>
          </a:p>
        </p:txBody>
      </p:sp>
      <p:sp>
        <p:nvSpPr>
          <p:cNvPr id="11" name="Content Placeholder 10"/>
          <p:cNvSpPr>
            <a:spLocks noGrp="1"/>
          </p:cNvSpPr>
          <p:nvPr>
            <p:ph type="body" idx="9"/>
          </p:nvPr>
        </p:nvSpPr>
        <p:spPr>
          <a:xfrm>
            <a:off x="457200" y="3981706"/>
            <a:ext cx="8229600" cy="2140797"/>
          </a:xfrm>
        </p:spPr>
        <p:txBody>
          <a:bodyPr/>
          <a:lstStyle/>
          <a:p>
            <a:pPr marL="256032" lvl="0" indent="-256032">
              <a:buSzPct val="100000"/>
            </a:pPr>
            <a:r>
              <a:rPr lang="en-US" sz="2200" dirty="0">
                <a:solidFill>
                  <a:srgbClr val="000000"/>
                </a:solidFill>
                <a:latin typeface="+mn-lt"/>
              </a:rPr>
              <a:t>Rejecting the null hypothesis provides strong evidence (in a statistical sense) that the null hypothesis is not true and that the alternative hypothesis is true.</a:t>
            </a:r>
            <a:endParaRPr lang="en-US" sz="2200" dirty="0">
              <a:latin typeface="+mn-lt"/>
            </a:endParaRPr>
          </a:p>
          <a:p>
            <a:pPr marL="256032" lvl="0" indent="-256032">
              <a:buSzPct val="100000"/>
            </a:pPr>
            <a:r>
              <a:rPr lang="en-US" sz="2200" dirty="0">
                <a:solidFill>
                  <a:srgbClr val="000000"/>
                </a:solidFill>
                <a:latin typeface="+mn-lt"/>
              </a:rPr>
              <a:t>Therefore, what we wish to provide evidence for statistically should be identified as the alternative hypothesis.</a:t>
            </a:r>
          </a:p>
        </p:txBody>
      </p:sp>
    </p:spTree>
    <p:extLst>
      <p:ext uri="{BB962C8B-B14F-4D97-AF65-F5344CB8AC3E}">
        <p14:creationId xmlns:p14="http://schemas.microsoft.com/office/powerpoint/2010/main" val="88294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7.2: Formulating a One-Sample Test of Hypothesis</a:t>
            </a:r>
            <a:endParaRPr sz="3600" b="1" i="0" u="none" strike="noStrike" cap="none" dirty="0">
              <a:solidFill>
                <a:srgbClr val="007FA3"/>
              </a:solidFill>
              <a:latin typeface="+mj-lt"/>
              <a:ea typeface="Arial"/>
              <a:cs typeface="Arial"/>
              <a:sym typeface="Arial"/>
            </a:endParaRPr>
          </a:p>
        </p:txBody>
      </p:sp>
      <p:sp>
        <p:nvSpPr>
          <p:cNvPr id="304" name="Content Placeholder 2"/>
          <p:cNvSpPr txBox="1">
            <a:spLocks noGrp="1"/>
          </p:cNvSpPr>
          <p:nvPr>
            <p:ph type="body" idx="1"/>
          </p:nvPr>
        </p:nvSpPr>
        <p:spPr>
          <a:xfrm>
            <a:off x="457200" y="1600201"/>
            <a:ext cx="8229600" cy="184867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CadSoft receives calls for technical support. In the past, the average response time has been at least 25 minutes. It believes the average response time can be reduced to less than 25 minutes.</a:t>
            </a:r>
            <a:endParaRPr sz="2000" dirty="0">
              <a:latin typeface="+mn-lt"/>
            </a:endParaRPr>
          </a:p>
          <a:p>
            <a:pPr marL="739775" marR="0" lvl="1" indent="-282575"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If the new information system makes a difference, then, data should be able to confirm that the mean response time </a:t>
            </a:r>
            <a:r>
              <a:rPr lang="en-US" sz="2000" b="0" i="0" u="none" strike="noStrike" cap="none" dirty="0" smtClean="0">
                <a:solidFill>
                  <a:srgbClr val="000000"/>
                </a:solidFill>
                <a:latin typeface="+mn-lt"/>
                <a:sym typeface="Arial"/>
              </a:rPr>
              <a:t>is</a:t>
            </a:r>
            <a:endParaRPr sz="2000" b="0" i="0" u="none" strike="noStrike" cap="none" dirty="0">
              <a:solidFill>
                <a:srgbClr val="000000"/>
              </a:solidFill>
              <a:latin typeface="+mn-lt"/>
              <a:sym typeface="Arial"/>
            </a:endParaRPr>
          </a:p>
        </p:txBody>
      </p:sp>
      <p:sp>
        <p:nvSpPr>
          <p:cNvPr id="305" name="Content Placeholder 3"/>
          <p:cNvSpPr txBox="1">
            <a:spLocks noGrp="1"/>
          </p:cNvSpPr>
          <p:nvPr>
            <p:ph type="body" idx="2"/>
          </p:nvPr>
        </p:nvSpPr>
        <p:spPr>
          <a:xfrm>
            <a:off x="1209259" y="3524391"/>
            <a:ext cx="6889305" cy="304800"/>
          </a:xfrm>
          <a:prstGeom prst="rect">
            <a:avLst/>
          </a:prstGeom>
          <a:noFill/>
          <a:ln>
            <a:noFill/>
          </a:ln>
        </p:spPr>
        <p:txBody>
          <a:bodyPr spcFirstLastPara="1" wrap="square" lIns="0" tIns="0" rIns="0" bIns="0" anchor="t" anchorCtr="0">
            <a:noAutofit/>
          </a:bodyPr>
          <a:lstStyle/>
          <a:p>
            <a:pPr marL="0" indent="0">
              <a:spcBef>
                <a:spcPts val="0"/>
              </a:spcBef>
              <a:buSzPts val="2000"/>
              <a:buNone/>
            </a:pPr>
            <a:r>
              <a:rPr lang="en-US" sz="2000" dirty="0">
                <a:solidFill>
                  <a:srgbClr val="000000"/>
                </a:solidFill>
                <a:latin typeface="+mn-lt"/>
              </a:rPr>
              <a:t>l</a:t>
            </a:r>
            <a:r>
              <a:rPr lang="en-US" sz="2000" dirty="0" smtClean="0">
                <a:solidFill>
                  <a:srgbClr val="000000"/>
                </a:solidFill>
                <a:latin typeface="+mn-lt"/>
              </a:rPr>
              <a:t>ess </a:t>
            </a:r>
            <a:r>
              <a:rPr lang="en-US" sz="2000" b="0" i="0" u="none" strike="noStrike" cap="none" dirty="0" smtClean="0">
                <a:solidFill>
                  <a:srgbClr val="000000"/>
                </a:solidFill>
                <a:latin typeface="+mn-lt"/>
                <a:sym typeface="Arial"/>
              </a:rPr>
              <a:t>than </a:t>
            </a:r>
            <a:r>
              <a:rPr lang="en-US" sz="2000" b="0" i="0" u="none" strike="noStrike" cap="none" dirty="0">
                <a:solidFill>
                  <a:srgbClr val="000000"/>
                </a:solidFill>
                <a:latin typeface="+mn-lt"/>
                <a:sym typeface="Arial"/>
              </a:rPr>
              <a:t>25 minutes; this defines the alternative hypothesis,</a:t>
            </a:r>
            <a:endParaRPr sz="2000" b="0" i="0" u="none" strike="noStrike" cap="none" dirty="0">
              <a:solidFill>
                <a:srgbClr val="000000"/>
              </a:solidFill>
              <a:latin typeface="+mn-lt"/>
              <a:sym typeface="Arial"/>
            </a:endParaRPr>
          </a:p>
        </p:txBody>
      </p:sp>
      <p:graphicFrame>
        <p:nvGraphicFramePr>
          <p:cNvPr id="2" name="Object 1" descr="H sub 1."/>
          <p:cNvGraphicFramePr>
            <a:graphicFrameLocks noChangeAspect="1"/>
          </p:cNvGraphicFramePr>
          <p:nvPr>
            <p:extLst>
              <p:ext uri="{D42A27DB-BD31-4B8C-83A1-F6EECF244321}">
                <p14:modId xmlns:p14="http://schemas.microsoft.com/office/powerpoint/2010/main" val="2380766894"/>
              </p:ext>
            </p:extLst>
          </p:nvPr>
        </p:nvGraphicFramePr>
        <p:xfrm>
          <a:off x="8174688" y="3567392"/>
          <a:ext cx="346364" cy="314876"/>
        </p:xfrm>
        <a:graphic>
          <a:graphicData uri="http://schemas.openxmlformats.org/presentationml/2006/ole">
            <mc:AlternateContent xmlns:mc="http://schemas.openxmlformats.org/markup-compatibility/2006">
              <mc:Choice xmlns:v="urn:schemas-microsoft-com:vml" Requires="v">
                <p:oleObj spid="_x0000_s5473" name="Equation" r:id="rId4" imgW="419040" imgH="380880" progId="Equation.DSMT4">
                  <p:embed/>
                </p:oleObj>
              </mc:Choice>
              <mc:Fallback>
                <p:oleObj name="Equation" r:id="rId4" imgW="419040" imgH="380880" progId="Equation.DSMT4">
                  <p:embed/>
                  <p:pic>
                    <p:nvPicPr>
                      <p:cNvPr id="0" name=""/>
                      <p:cNvPicPr/>
                      <p:nvPr/>
                    </p:nvPicPr>
                    <p:blipFill>
                      <a:blip r:embed="rId5"/>
                      <a:stretch>
                        <a:fillRect/>
                      </a:stretch>
                    </p:blipFill>
                    <p:spPr>
                      <a:xfrm>
                        <a:off x="8174688" y="3567392"/>
                        <a:ext cx="346364" cy="314876"/>
                      </a:xfrm>
                      <a:prstGeom prst="rect">
                        <a:avLst/>
                      </a:prstGeom>
                    </p:spPr>
                  </p:pic>
                </p:oleObj>
              </mc:Fallback>
            </mc:AlternateContent>
          </a:graphicData>
        </a:graphic>
      </p:graphicFrame>
      <p:graphicFrame>
        <p:nvGraphicFramePr>
          <p:cNvPr id="3" name="Object 2" descr="H sub 0, mean response time is greater than or equal to 25. H sub 1, mean response time is less than 25."/>
          <p:cNvGraphicFramePr>
            <a:graphicFrameLocks noChangeAspect="1"/>
          </p:cNvGraphicFramePr>
          <p:nvPr>
            <p:extLst>
              <p:ext uri="{D42A27DB-BD31-4B8C-83A1-F6EECF244321}">
                <p14:modId xmlns:p14="http://schemas.microsoft.com/office/powerpoint/2010/main" val="2950616728"/>
              </p:ext>
            </p:extLst>
          </p:nvPr>
        </p:nvGraphicFramePr>
        <p:xfrm>
          <a:off x="801045" y="4513820"/>
          <a:ext cx="3274711" cy="314876"/>
        </p:xfrm>
        <a:graphic>
          <a:graphicData uri="http://schemas.openxmlformats.org/presentationml/2006/ole">
            <mc:AlternateContent xmlns:mc="http://schemas.openxmlformats.org/markup-compatibility/2006">
              <mc:Choice xmlns:v="urn:schemas-microsoft-com:vml" Requires="v">
                <p:oleObj spid="_x0000_s5474" name="Equation" r:id="rId6" imgW="3962160" imgH="380880" progId="Equation.DSMT4">
                  <p:embed/>
                </p:oleObj>
              </mc:Choice>
              <mc:Fallback>
                <p:oleObj name="Equation" r:id="rId6" imgW="3962160" imgH="380880" progId="Equation.DSMT4">
                  <p:embed/>
                  <p:pic>
                    <p:nvPicPr>
                      <p:cNvPr id="0" name=""/>
                      <p:cNvPicPr/>
                      <p:nvPr/>
                    </p:nvPicPr>
                    <p:blipFill>
                      <a:blip r:embed="rId7"/>
                      <a:stretch>
                        <a:fillRect/>
                      </a:stretch>
                    </p:blipFill>
                    <p:spPr>
                      <a:xfrm>
                        <a:off x="801045" y="4513820"/>
                        <a:ext cx="3274711" cy="314876"/>
                      </a:xfrm>
                      <a:prstGeom prst="rect">
                        <a:avLst/>
                      </a:prstGeom>
                    </p:spPr>
                  </p:pic>
                </p:oleObj>
              </mc:Fallback>
            </mc:AlternateContent>
          </a:graphicData>
        </a:graphic>
      </p:graphicFrame>
      <p:graphicFrame>
        <p:nvGraphicFramePr>
          <p:cNvPr id="4" name="Object 3" descr="H sub 1 colon mean response time is less than 25"/>
          <p:cNvGraphicFramePr>
            <a:graphicFrameLocks noChangeAspect="1"/>
          </p:cNvGraphicFramePr>
          <p:nvPr>
            <p:extLst>
              <p:ext uri="{D42A27DB-BD31-4B8C-83A1-F6EECF244321}">
                <p14:modId xmlns:p14="http://schemas.microsoft.com/office/powerpoint/2010/main" val="2499199293"/>
              </p:ext>
            </p:extLst>
          </p:nvPr>
        </p:nvGraphicFramePr>
        <p:xfrm>
          <a:off x="798841" y="5157100"/>
          <a:ext cx="3253719" cy="314876"/>
        </p:xfrm>
        <a:graphic>
          <a:graphicData uri="http://schemas.openxmlformats.org/presentationml/2006/ole">
            <mc:AlternateContent xmlns:mc="http://schemas.openxmlformats.org/markup-compatibility/2006">
              <mc:Choice xmlns:v="urn:schemas-microsoft-com:vml" Requires="v">
                <p:oleObj spid="_x0000_s5475" name="Equation" r:id="rId8" imgW="3936960" imgH="380880" progId="Equation.DSMT4">
                  <p:embed/>
                </p:oleObj>
              </mc:Choice>
              <mc:Fallback>
                <p:oleObj name="Equation" r:id="rId8" imgW="3936960" imgH="380880" progId="Equation.DSMT4">
                  <p:embed/>
                  <p:pic>
                    <p:nvPicPr>
                      <p:cNvPr id="0" name=""/>
                      <p:cNvPicPr/>
                      <p:nvPr/>
                    </p:nvPicPr>
                    <p:blipFill>
                      <a:blip r:embed="rId9"/>
                      <a:stretch>
                        <a:fillRect/>
                      </a:stretch>
                    </p:blipFill>
                    <p:spPr>
                      <a:xfrm>
                        <a:off x="798841" y="5157100"/>
                        <a:ext cx="3253719" cy="314876"/>
                      </a:xfrm>
                      <a:prstGeom prst="rect">
                        <a:avLst/>
                      </a:prstGeom>
                    </p:spPr>
                  </p:pic>
                </p:oleObj>
              </mc:Fallback>
            </mc:AlternateContent>
          </a:graphicData>
        </a:graphic>
      </p:graphicFrame>
      <p:pic>
        <p:nvPicPr>
          <p:cNvPr id="5" name="Picture 4" descr="A spreadsheet titled, cad soft technical support response times, contains a table. The table 2 columns and 7 rows. The column headings from left to right are, customer and time in minutes. The row entries are as follows. Row 1. 1, 20. Row 2. 2, 12. Row 3. 3, 15. Row 4. 4, 11. Row 5. 5, 22. Row 6. 6, 6. Row 7. 7, 39."/>
          <p:cNvPicPr>
            <a:picLocks noChangeAspect="1"/>
          </p:cNvPicPr>
          <p:nvPr/>
        </p:nvPicPr>
        <p:blipFill>
          <a:blip r:embed="rId10"/>
          <a:stretch>
            <a:fillRect/>
          </a:stretch>
        </p:blipFill>
        <p:spPr>
          <a:xfrm>
            <a:off x="4967536" y="4220643"/>
            <a:ext cx="3031637" cy="18067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Understanding Potential Errors in Hypothesis Testing</a:t>
            </a:r>
            <a:endParaRPr sz="3600" b="1" i="0" u="none" strike="noStrike" cap="none" dirty="0">
              <a:solidFill>
                <a:srgbClr val="007FA3"/>
              </a:solidFill>
              <a:latin typeface="+mj-lt"/>
              <a:ea typeface="Arial"/>
              <a:cs typeface="Arial"/>
              <a:sym typeface="Arial"/>
            </a:endParaRPr>
          </a:p>
        </p:txBody>
      </p:sp>
      <p:sp>
        <p:nvSpPr>
          <p:cNvPr id="314" name="Content Placeholder 2"/>
          <p:cNvSpPr txBox="1">
            <a:spLocks noGrp="1"/>
          </p:cNvSpPr>
          <p:nvPr>
            <p:ph type="body" idx="1"/>
          </p:nvPr>
        </p:nvSpPr>
        <p:spPr>
          <a:xfrm>
            <a:off x="457200" y="1600200"/>
            <a:ext cx="8229600" cy="93427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Hypothesis testing can result in one of four different outcomes:</a:t>
            </a:r>
            <a:endParaRPr sz="2400" b="0" i="1" u="none" strike="noStrike" cap="none" dirty="0">
              <a:solidFill>
                <a:srgbClr val="000000"/>
              </a:solidFill>
              <a:latin typeface="+mn-lt"/>
              <a:ea typeface="Arial"/>
              <a:cs typeface="Arial"/>
              <a:sym typeface="Arial"/>
            </a:endParaRPr>
          </a:p>
        </p:txBody>
      </p:sp>
      <p:sp>
        <p:nvSpPr>
          <p:cNvPr id="315" name="Content Placeholder 3"/>
          <p:cNvSpPr txBox="1">
            <a:spLocks noGrp="1"/>
          </p:cNvSpPr>
          <p:nvPr>
            <p:ph type="body" idx="2"/>
          </p:nvPr>
        </p:nvSpPr>
        <p:spPr>
          <a:xfrm>
            <a:off x="457200" y="2613425"/>
            <a:ext cx="616226" cy="447827"/>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H sub 0"/>
          <p:cNvGraphicFramePr>
            <a:graphicFrameLocks noChangeAspect="1"/>
          </p:cNvGraphicFramePr>
          <p:nvPr>
            <p:extLst>
              <p:ext uri="{D42A27DB-BD31-4B8C-83A1-F6EECF244321}">
                <p14:modId xmlns:p14="http://schemas.microsoft.com/office/powerpoint/2010/main" val="9913249"/>
              </p:ext>
            </p:extLst>
          </p:nvPr>
        </p:nvGraphicFramePr>
        <p:xfrm>
          <a:off x="1164341" y="2672109"/>
          <a:ext cx="405130" cy="419100"/>
        </p:xfrm>
        <a:graphic>
          <a:graphicData uri="http://schemas.openxmlformats.org/presentationml/2006/ole">
            <mc:AlternateContent xmlns:mc="http://schemas.openxmlformats.org/markup-compatibility/2006">
              <mc:Choice xmlns:v="urn:schemas-microsoft-com:vml" Requires="v">
                <p:oleObj spid="_x0000_s7045" name="Equation" r:id="rId4" imgW="368280" imgH="380880" progId="Equation.DSMT4">
                  <p:embed/>
                </p:oleObj>
              </mc:Choice>
              <mc:Fallback>
                <p:oleObj name="Equation" r:id="rId4" imgW="368280" imgH="380880" progId="Equation.DSMT4">
                  <p:embed/>
                  <p:pic>
                    <p:nvPicPr>
                      <p:cNvPr id="0" name=""/>
                      <p:cNvPicPr/>
                      <p:nvPr/>
                    </p:nvPicPr>
                    <p:blipFill>
                      <a:blip r:embed="rId5"/>
                      <a:stretch>
                        <a:fillRect/>
                      </a:stretch>
                    </p:blipFill>
                    <p:spPr>
                      <a:xfrm>
                        <a:off x="1164341" y="2672109"/>
                        <a:ext cx="405130" cy="419100"/>
                      </a:xfrm>
                      <a:prstGeom prst="rect">
                        <a:avLst/>
                      </a:prstGeom>
                    </p:spPr>
                  </p:pic>
                </p:oleObj>
              </mc:Fallback>
            </mc:AlternateContent>
          </a:graphicData>
        </a:graphic>
      </p:graphicFrame>
      <p:sp>
        <p:nvSpPr>
          <p:cNvPr id="317" name="Content Placeholder 4"/>
          <p:cNvSpPr txBox="1">
            <a:spLocks noGrp="1"/>
          </p:cNvSpPr>
          <p:nvPr>
            <p:ph type="body" idx="3"/>
          </p:nvPr>
        </p:nvSpPr>
        <p:spPr>
          <a:xfrm>
            <a:off x="1660386" y="2660070"/>
            <a:ext cx="5664753" cy="4011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rgbClr val="000000"/>
                </a:solidFill>
                <a:latin typeface="+mn-lt"/>
                <a:ea typeface="Arial"/>
                <a:cs typeface="Arial"/>
                <a:sym typeface="Arial"/>
              </a:rPr>
              <a:t>is true and the test correctly fails to reject</a:t>
            </a:r>
            <a:endParaRPr sz="2400" b="0" i="0" u="none" strike="noStrike" cap="none" dirty="0">
              <a:solidFill>
                <a:schemeClr val="dk1"/>
              </a:solidFill>
              <a:latin typeface="+mn-lt"/>
              <a:ea typeface="Arial"/>
              <a:cs typeface="Arial"/>
              <a:sym typeface="Arial"/>
            </a:endParaRPr>
          </a:p>
        </p:txBody>
      </p:sp>
      <p:graphicFrame>
        <p:nvGraphicFramePr>
          <p:cNvPr id="3" name="Object 2" descr="H sub 0"/>
          <p:cNvGraphicFramePr>
            <a:graphicFrameLocks noChangeAspect="1"/>
          </p:cNvGraphicFramePr>
          <p:nvPr>
            <p:extLst>
              <p:ext uri="{D42A27DB-BD31-4B8C-83A1-F6EECF244321}">
                <p14:modId xmlns:p14="http://schemas.microsoft.com/office/powerpoint/2010/main" val="147485709"/>
              </p:ext>
            </p:extLst>
          </p:nvPr>
        </p:nvGraphicFramePr>
        <p:xfrm>
          <a:off x="7416054" y="2677483"/>
          <a:ext cx="405130" cy="419100"/>
        </p:xfrm>
        <a:graphic>
          <a:graphicData uri="http://schemas.openxmlformats.org/presentationml/2006/ole">
            <mc:AlternateContent xmlns:mc="http://schemas.openxmlformats.org/markup-compatibility/2006">
              <mc:Choice xmlns:v="urn:schemas-microsoft-com:vml" Requires="v">
                <p:oleObj spid="_x0000_s7046" name="Equation" r:id="rId6" imgW="368280" imgH="380880" progId="Equation.DSMT4">
                  <p:embed/>
                </p:oleObj>
              </mc:Choice>
              <mc:Fallback>
                <p:oleObj name="Equation" r:id="rId6" imgW="368280" imgH="380880" progId="Equation.DSMT4">
                  <p:embed/>
                  <p:pic>
                    <p:nvPicPr>
                      <p:cNvPr id="0" name=""/>
                      <p:cNvPicPr/>
                      <p:nvPr/>
                    </p:nvPicPr>
                    <p:blipFill>
                      <a:blip r:embed="rId7"/>
                      <a:stretch>
                        <a:fillRect/>
                      </a:stretch>
                    </p:blipFill>
                    <p:spPr>
                      <a:xfrm>
                        <a:off x="7416054" y="2677483"/>
                        <a:ext cx="405130" cy="419100"/>
                      </a:xfrm>
                      <a:prstGeom prst="rect">
                        <a:avLst/>
                      </a:prstGeom>
                    </p:spPr>
                  </p:pic>
                </p:oleObj>
              </mc:Fallback>
            </mc:AlternateContent>
          </a:graphicData>
        </a:graphic>
      </p:graphicFrame>
      <p:sp>
        <p:nvSpPr>
          <p:cNvPr id="319" name="Content Placeholder 5"/>
          <p:cNvSpPr txBox="1">
            <a:spLocks noGrp="1"/>
          </p:cNvSpPr>
          <p:nvPr>
            <p:ph type="body" idx="4"/>
          </p:nvPr>
        </p:nvSpPr>
        <p:spPr>
          <a:xfrm>
            <a:off x="457200" y="3140200"/>
            <a:ext cx="616226" cy="457766"/>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startAt="2"/>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4" name="Object 3" descr="H sub 0"/>
          <p:cNvGraphicFramePr>
            <a:graphicFrameLocks noChangeAspect="1"/>
          </p:cNvGraphicFramePr>
          <p:nvPr>
            <p:extLst>
              <p:ext uri="{D42A27DB-BD31-4B8C-83A1-F6EECF244321}">
                <p14:modId xmlns:p14="http://schemas.microsoft.com/office/powerpoint/2010/main" val="3015384806"/>
              </p:ext>
            </p:extLst>
          </p:nvPr>
        </p:nvGraphicFramePr>
        <p:xfrm>
          <a:off x="1164341" y="3189913"/>
          <a:ext cx="405130" cy="419100"/>
        </p:xfrm>
        <a:graphic>
          <a:graphicData uri="http://schemas.openxmlformats.org/presentationml/2006/ole">
            <mc:AlternateContent xmlns:mc="http://schemas.openxmlformats.org/markup-compatibility/2006">
              <mc:Choice xmlns:v="urn:schemas-microsoft-com:vml" Requires="v">
                <p:oleObj spid="_x0000_s7047" name="Equation" r:id="rId8" imgW="368280" imgH="380880" progId="Equation.DSMT4">
                  <p:embed/>
                </p:oleObj>
              </mc:Choice>
              <mc:Fallback>
                <p:oleObj name="Equation" r:id="rId8" imgW="368280" imgH="380880" progId="Equation.DSMT4">
                  <p:embed/>
                  <p:pic>
                    <p:nvPicPr>
                      <p:cNvPr id="0" name=""/>
                      <p:cNvPicPr/>
                      <p:nvPr/>
                    </p:nvPicPr>
                    <p:blipFill>
                      <a:blip r:embed="rId9"/>
                      <a:stretch>
                        <a:fillRect/>
                      </a:stretch>
                    </p:blipFill>
                    <p:spPr>
                      <a:xfrm>
                        <a:off x="1164341" y="3189913"/>
                        <a:ext cx="405130" cy="419100"/>
                      </a:xfrm>
                      <a:prstGeom prst="rect">
                        <a:avLst/>
                      </a:prstGeom>
                    </p:spPr>
                  </p:pic>
                </p:oleObj>
              </mc:Fallback>
            </mc:AlternateContent>
          </a:graphicData>
        </a:graphic>
      </p:graphicFrame>
      <p:sp>
        <p:nvSpPr>
          <p:cNvPr id="321" name="Content Placeholder 6"/>
          <p:cNvSpPr txBox="1">
            <a:spLocks noGrp="1"/>
          </p:cNvSpPr>
          <p:nvPr>
            <p:ph type="body" idx="5"/>
          </p:nvPr>
        </p:nvSpPr>
        <p:spPr>
          <a:xfrm>
            <a:off x="1660386" y="3204516"/>
            <a:ext cx="4939197" cy="3934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sym typeface="Arial"/>
              </a:rPr>
              <a:t>is false and the test correctly rejects</a:t>
            </a:r>
            <a:endParaRPr sz="2400" dirty="0">
              <a:latin typeface="+mn-lt"/>
            </a:endParaRPr>
          </a:p>
        </p:txBody>
      </p:sp>
      <p:graphicFrame>
        <p:nvGraphicFramePr>
          <p:cNvPr id="5" name="Object 4" descr="H sub 0"/>
          <p:cNvGraphicFramePr>
            <a:graphicFrameLocks noChangeAspect="1"/>
          </p:cNvGraphicFramePr>
          <p:nvPr>
            <p:extLst>
              <p:ext uri="{D42A27DB-BD31-4B8C-83A1-F6EECF244321}">
                <p14:modId xmlns:p14="http://schemas.microsoft.com/office/powerpoint/2010/main" val="763345145"/>
              </p:ext>
            </p:extLst>
          </p:nvPr>
        </p:nvGraphicFramePr>
        <p:xfrm>
          <a:off x="6690498" y="3217794"/>
          <a:ext cx="405130" cy="419100"/>
        </p:xfrm>
        <a:graphic>
          <a:graphicData uri="http://schemas.openxmlformats.org/presentationml/2006/ole">
            <mc:AlternateContent xmlns:mc="http://schemas.openxmlformats.org/markup-compatibility/2006">
              <mc:Choice xmlns:v="urn:schemas-microsoft-com:vml" Requires="v">
                <p:oleObj spid="_x0000_s7048" name="Equation" r:id="rId10" imgW="368280" imgH="380880" progId="Equation.DSMT4">
                  <p:embed/>
                </p:oleObj>
              </mc:Choice>
              <mc:Fallback>
                <p:oleObj name="Equation" r:id="rId10" imgW="368280" imgH="380880" progId="Equation.DSMT4">
                  <p:embed/>
                  <p:pic>
                    <p:nvPicPr>
                      <p:cNvPr id="0" name=""/>
                      <p:cNvPicPr/>
                      <p:nvPr/>
                    </p:nvPicPr>
                    <p:blipFill>
                      <a:blip r:embed="rId11"/>
                      <a:stretch>
                        <a:fillRect/>
                      </a:stretch>
                    </p:blipFill>
                    <p:spPr>
                      <a:xfrm>
                        <a:off x="6690498" y="3217794"/>
                        <a:ext cx="405130" cy="419100"/>
                      </a:xfrm>
                      <a:prstGeom prst="rect">
                        <a:avLst/>
                      </a:prstGeom>
                    </p:spPr>
                  </p:pic>
                </p:oleObj>
              </mc:Fallback>
            </mc:AlternateContent>
          </a:graphicData>
        </a:graphic>
      </p:graphicFrame>
      <p:sp>
        <p:nvSpPr>
          <p:cNvPr id="323" name="Content Placeholder 7"/>
          <p:cNvSpPr txBox="1">
            <a:spLocks noGrp="1"/>
          </p:cNvSpPr>
          <p:nvPr>
            <p:ph type="body" idx="6"/>
          </p:nvPr>
        </p:nvSpPr>
        <p:spPr>
          <a:xfrm>
            <a:off x="457200" y="3676914"/>
            <a:ext cx="616226" cy="457764"/>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startAt="3"/>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6" name="Object 5" descr="H sub 0"/>
          <p:cNvGraphicFramePr>
            <a:graphicFrameLocks noChangeAspect="1"/>
          </p:cNvGraphicFramePr>
          <p:nvPr>
            <p:extLst>
              <p:ext uri="{D42A27DB-BD31-4B8C-83A1-F6EECF244321}">
                <p14:modId xmlns:p14="http://schemas.microsoft.com/office/powerpoint/2010/main" val="3579864573"/>
              </p:ext>
            </p:extLst>
          </p:nvPr>
        </p:nvGraphicFramePr>
        <p:xfrm>
          <a:off x="1164341" y="3737534"/>
          <a:ext cx="405130" cy="419100"/>
        </p:xfrm>
        <a:graphic>
          <a:graphicData uri="http://schemas.openxmlformats.org/presentationml/2006/ole">
            <mc:AlternateContent xmlns:mc="http://schemas.openxmlformats.org/markup-compatibility/2006">
              <mc:Choice xmlns:v="urn:schemas-microsoft-com:vml" Requires="v">
                <p:oleObj spid="_x0000_s7049" name="Equation" r:id="rId12" imgW="368280" imgH="380880" progId="Equation.DSMT4">
                  <p:embed/>
                </p:oleObj>
              </mc:Choice>
              <mc:Fallback>
                <p:oleObj name="Equation" r:id="rId12" imgW="368280" imgH="380880" progId="Equation.DSMT4">
                  <p:embed/>
                  <p:pic>
                    <p:nvPicPr>
                      <p:cNvPr id="0" name=""/>
                      <p:cNvPicPr/>
                      <p:nvPr/>
                    </p:nvPicPr>
                    <p:blipFill>
                      <a:blip r:embed="rId13"/>
                      <a:stretch>
                        <a:fillRect/>
                      </a:stretch>
                    </p:blipFill>
                    <p:spPr>
                      <a:xfrm>
                        <a:off x="1164341" y="3737534"/>
                        <a:ext cx="405130" cy="419100"/>
                      </a:xfrm>
                      <a:prstGeom prst="rect">
                        <a:avLst/>
                      </a:prstGeom>
                    </p:spPr>
                  </p:pic>
                </p:oleObj>
              </mc:Fallback>
            </mc:AlternateContent>
          </a:graphicData>
        </a:graphic>
      </p:graphicFrame>
      <p:sp>
        <p:nvSpPr>
          <p:cNvPr id="325" name="Content Placeholder 8"/>
          <p:cNvSpPr txBox="1">
            <a:spLocks noGrp="1"/>
          </p:cNvSpPr>
          <p:nvPr>
            <p:ph type="body" idx="7"/>
          </p:nvPr>
        </p:nvSpPr>
        <p:spPr>
          <a:xfrm>
            <a:off x="1660386" y="3737534"/>
            <a:ext cx="5091630" cy="38431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smtClean="0">
                <a:solidFill>
                  <a:schemeClr val="dk1"/>
                </a:solidFill>
                <a:latin typeface="+mn-lt"/>
                <a:sym typeface="Arial"/>
              </a:rPr>
              <a:t>is true and the test incorrectly rejects</a:t>
            </a:r>
            <a:endParaRPr sz="2400" dirty="0">
              <a:latin typeface="+mn-lt"/>
            </a:endParaRPr>
          </a:p>
        </p:txBody>
      </p:sp>
      <p:graphicFrame>
        <p:nvGraphicFramePr>
          <p:cNvPr id="8" name="Object 7" descr="H sub 0"/>
          <p:cNvGraphicFramePr>
            <a:graphicFrameLocks noChangeAspect="1"/>
          </p:cNvGraphicFramePr>
          <p:nvPr>
            <p:extLst>
              <p:ext uri="{D42A27DB-BD31-4B8C-83A1-F6EECF244321}">
                <p14:modId xmlns:p14="http://schemas.microsoft.com/office/powerpoint/2010/main" val="3243789068"/>
              </p:ext>
            </p:extLst>
          </p:nvPr>
        </p:nvGraphicFramePr>
        <p:xfrm>
          <a:off x="6824516" y="3762587"/>
          <a:ext cx="405130" cy="419100"/>
        </p:xfrm>
        <a:graphic>
          <a:graphicData uri="http://schemas.openxmlformats.org/presentationml/2006/ole">
            <mc:AlternateContent xmlns:mc="http://schemas.openxmlformats.org/markup-compatibility/2006">
              <mc:Choice xmlns:v="urn:schemas-microsoft-com:vml" Requires="v">
                <p:oleObj spid="_x0000_s7050" name="Equation" r:id="rId14" imgW="368280" imgH="380880" progId="Equation.DSMT4">
                  <p:embed/>
                </p:oleObj>
              </mc:Choice>
              <mc:Fallback>
                <p:oleObj name="Equation" r:id="rId14" imgW="368280" imgH="380880" progId="Equation.DSMT4">
                  <p:embed/>
                  <p:pic>
                    <p:nvPicPr>
                      <p:cNvPr id="0" name=""/>
                      <p:cNvPicPr/>
                      <p:nvPr/>
                    </p:nvPicPr>
                    <p:blipFill>
                      <a:blip r:embed="rId15"/>
                      <a:stretch>
                        <a:fillRect/>
                      </a:stretch>
                    </p:blipFill>
                    <p:spPr>
                      <a:xfrm>
                        <a:off x="6824516" y="3762587"/>
                        <a:ext cx="405130" cy="419100"/>
                      </a:xfrm>
                      <a:prstGeom prst="rect">
                        <a:avLst/>
                      </a:prstGeom>
                    </p:spPr>
                  </p:pic>
                </p:oleObj>
              </mc:Fallback>
            </mc:AlternateContent>
          </a:graphicData>
        </a:graphic>
      </p:graphicFrame>
      <p:sp>
        <p:nvSpPr>
          <p:cNvPr id="327" name="Content Placeholder 9"/>
          <p:cNvSpPr txBox="1">
            <a:spLocks noGrp="1"/>
          </p:cNvSpPr>
          <p:nvPr>
            <p:ph type="body" idx="8"/>
          </p:nvPr>
        </p:nvSpPr>
        <p:spPr>
          <a:xfrm>
            <a:off x="1164341" y="4261415"/>
            <a:ext cx="2851068" cy="4121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(called </a:t>
            </a:r>
            <a:r>
              <a:rPr lang="en-US" sz="2400" b="1" i="0" u="none" strike="noStrike" cap="none" dirty="0">
                <a:solidFill>
                  <a:schemeClr val="dk1"/>
                </a:solidFill>
                <a:latin typeface="+mn-lt"/>
                <a:ea typeface="Arial"/>
                <a:cs typeface="Arial"/>
                <a:sym typeface="Arial"/>
              </a:rPr>
              <a:t>Type I error</a:t>
            </a:r>
            <a:r>
              <a:rPr lang="en-US" sz="2400" b="0" i="0" u="none" strike="noStrike" cap="none" dirty="0">
                <a:solidFill>
                  <a:schemeClr val="dk1"/>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sp>
        <p:nvSpPr>
          <p:cNvPr id="328" name="Content Placeholder 10"/>
          <p:cNvSpPr txBox="1">
            <a:spLocks noGrp="1"/>
          </p:cNvSpPr>
          <p:nvPr>
            <p:ph type="body" idx="9"/>
          </p:nvPr>
        </p:nvSpPr>
        <p:spPr>
          <a:xfrm>
            <a:off x="457200" y="4738572"/>
            <a:ext cx="616226" cy="449190"/>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startAt="4"/>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9" name="Object 8" descr="H sub 0"/>
          <p:cNvGraphicFramePr>
            <a:graphicFrameLocks noChangeAspect="1"/>
          </p:cNvGraphicFramePr>
          <p:nvPr>
            <p:extLst>
              <p:ext uri="{D42A27DB-BD31-4B8C-83A1-F6EECF244321}">
                <p14:modId xmlns:p14="http://schemas.microsoft.com/office/powerpoint/2010/main" val="2845222494"/>
              </p:ext>
            </p:extLst>
          </p:nvPr>
        </p:nvGraphicFramePr>
        <p:xfrm>
          <a:off x="1145926" y="4807590"/>
          <a:ext cx="405130" cy="419100"/>
        </p:xfrm>
        <a:graphic>
          <a:graphicData uri="http://schemas.openxmlformats.org/presentationml/2006/ole">
            <mc:AlternateContent xmlns:mc="http://schemas.openxmlformats.org/markup-compatibility/2006">
              <mc:Choice xmlns:v="urn:schemas-microsoft-com:vml" Requires="v">
                <p:oleObj spid="_x0000_s7051" name="Equation" r:id="rId16" imgW="368280" imgH="380880" progId="Equation.DSMT4">
                  <p:embed/>
                </p:oleObj>
              </mc:Choice>
              <mc:Fallback>
                <p:oleObj name="Equation" r:id="rId16" imgW="368280" imgH="380880" progId="Equation.DSMT4">
                  <p:embed/>
                  <p:pic>
                    <p:nvPicPr>
                      <p:cNvPr id="0" name=""/>
                      <p:cNvPicPr/>
                      <p:nvPr/>
                    </p:nvPicPr>
                    <p:blipFill>
                      <a:blip r:embed="rId17"/>
                      <a:stretch>
                        <a:fillRect/>
                      </a:stretch>
                    </p:blipFill>
                    <p:spPr>
                      <a:xfrm>
                        <a:off x="1145926" y="4807590"/>
                        <a:ext cx="405130" cy="419100"/>
                      </a:xfrm>
                      <a:prstGeom prst="rect">
                        <a:avLst/>
                      </a:prstGeom>
                    </p:spPr>
                  </p:pic>
                </p:oleObj>
              </mc:Fallback>
            </mc:AlternateContent>
          </a:graphicData>
        </a:graphic>
      </p:graphicFrame>
      <p:sp>
        <p:nvSpPr>
          <p:cNvPr id="330" name="Content Placeholder 11"/>
          <p:cNvSpPr txBox="1">
            <a:spLocks noGrp="1"/>
          </p:cNvSpPr>
          <p:nvPr>
            <p:ph type="body" idx="13"/>
          </p:nvPr>
        </p:nvSpPr>
        <p:spPr>
          <a:xfrm>
            <a:off x="1660386" y="4803304"/>
            <a:ext cx="6032501" cy="3866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sym typeface="Arial"/>
              </a:rPr>
              <a:t>is false and the test incorrectly fails to reject</a:t>
            </a:r>
            <a:endParaRPr sz="2400" dirty="0">
              <a:latin typeface="+mn-lt"/>
            </a:endParaRPr>
          </a:p>
        </p:txBody>
      </p:sp>
      <p:graphicFrame>
        <p:nvGraphicFramePr>
          <p:cNvPr id="10" name="Object 9" descr="H sub 0"/>
          <p:cNvGraphicFramePr>
            <a:graphicFrameLocks noChangeAspect="1"/>
          </p:cNvGraphicFramePr>
          <p:nvPr>
            <p:extLst>
              <p:ext uri="{D42A27DB-BD31-4B8C-83A1-F6EECF244321}">
                <p14:modId xmlns:p14="http://schemas.microsoft.com/office/powerpoint/2010/main" val="2343738477"/>
              </p:ext>
            </p:extLst>
          </p:nvPr>
        </p:nvGraphicFramePr>
        <p:xfrm>
          <a:off x="7756317" y="4826640"/>
          <a:ext cx="368300" cy="381000"/>
        </p:xfrm>
        <a:graphic>
          <a:graphicData uri="http://schemas.openxmlformats.org/presentationml/2006/ole">
            <mc:AlternateContent xmlns:mc="http://schemas.openxmlformats.org/markup-compatibility/2006">
              <mc:Choice xmlns:v="urn:schemas-microsoft-com:vml" Requires="v">
                <p:oleObj spid="_x0000_s7052" name="Equation" r:id="rId18" imgW="368280" imgH="380880" progId="Equation.DSMT4">
                  <p:embed/>
                </p:oleObj>
              </mc:Choice>
              <mc:Fallback>
                <p:oleObj name="Equation" r:id="rId18" imgW="368280" imgH="380880" progId="Equation.DSMT4">
                  <p:embed/>
                  <p:pic>
                    <p:nvPicPr>
                      <p:cNvPr id="0" name=""/>
                      <p:cNvPicPr/>
                      <p:nvPr/>
                    </p:nvPicPr>
                    <p:blipFill>
                      <a:blip r:embed="rId19"/>
                      <a:stretch>
                        <a:fillRect/>
                      </a:stretch>
                    </p:blipFill>
                    <p:spPr>
                      <a:xfrm>
                        <a:off x="7756317" y="4826640"/>
                        <a:ext cx="368300" cy="381000"/>
                      </a:xfrm>
                      <a:prstGeom prst="rect">
                        <a:avLst/>
                      </a:prstGeom>
                    </p:spPr>
                  </p:pic>
                </p:oleObj>
              </mc:Fallback>
            </mc:AlternateContent>
          </a:graphicData>
        </a:graphic>
      </p:graphicFrame>
      <p:sp>
        <p:nvSpPr>
          <p:cNvPr id="332" name="Content Placeholder 12"/>
          <p:cNvSpPr txBox="1">
            <a:spLocks noGrp="1"/>
          </p:cNvSpPr>
          <p:nvPr>
            <p:ph type="body" idx="14"/>
          </p:nvPr>
        </p:nvSpPr>
        <p:spPr>
          <a:xfrm>
            <a:off x="1164341" y="5288257"/>
            <a:ext cx="2974768" cy="3808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(called </a:t>
            </a:r>
            <a:r>
              <a:rPr lang="en-US" sz="2400" b="1" i="0" u="none" strike="noStrike" cap="none" dirty="0">
                <a:solidFill>
                  <a:schemeClr val="dk1"/>
                </a:solidFill>
                <a:latin typeface="+mn-lt"/>
                <a:ea typeface="Arial"/>
                <a:cs typeface="Arial"/>
                <a:sym typeface="Arial"/>
              </a:rPr>
              <a:t>Type II error</a:t>
            </a:r>
            <a:r>
              <a:rPr lang="en-US" sz="2400" b="0" i="0" u="none" strike="noStrike" cap="none" dirty="0">
                <a:solidFill>
                  <a:schemeClr val="dk1"/>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3137</TotalTime>
  <Words>3527</Words>
  <Application>Microsoft Office PowerPoint</Application>
  <PresentationFormat>On-screen Show (4:3)</PresentationFormat>
  <Paragraphs>382</Paragraphs>
  <Slides>62</Slides>
  <Notes>39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0" baseType="lpstr">
      <vt:lpstr>Arial</vt:lpstr>
      <vt:lpstr>Noto Sans Symbols</vt:lpstr>
      <vt:lpstr>Symbol</vt:lpstr>
      <vt:lpstr>Times</vt:lpstr>
      <vt:lpstr>Times New Roman</vt:lpstr>
      <vt:lpstr>Verdana</vt:lpstr>
      <vt:lpstr>508 Lecture</vt:lpstr>
      <vt:lpstr>Equation</vt:lpstr>
      <vt:lpstr>Business Analytics: Methods, Models, and Decisions</vt:lpstr>
      <vt:lpstr>Statistical Inference</vt:lpstr>
      <vt:lpstr>Hypothesis Testing</vt:lpstr>
      <vt:lpstr>Example 7.1: A Legal Analogy for Hypothesis Testing</vt:lpstr>
      <vt:lpstr>Hypothesis Testing Procedure</vt:lpstr>
      <vt:lpstr>One-Sample Hypothesis Tests</vt:lpstr>
      <vt:lpstr>Determining the Proper Form of Hypotheses</vt:lpstr>
      <vt:lpstr>Example 7.2: Formulating a One-Sample Test of Hypothesis</vt:lpstr>
      <vt:lpstr>Understanding Potential Errors in Hypothesis Testing</vt:lpstr>
      <vt:lpstr>Terminology</vt:lpstr>
      <vt:lpstr>Example 7.3: How β Depends on the True Population Mean</vt:lpstr>
      <vt:lpstr>Improving the Power of the Test</vt:lpstr>
      <vt:lpstr>Selecting the Test Statistic</vt:lpstr>
      <vt:lpstr>Example 7.4: Computing the Test Statistic</vt:lpstr>
      <vt:lpstr>Drawing a Conclusion</vt:lpstr>
      <vt:lpstr>Rejection Regions</vt:lpstr>
      <vt:lpstr>Example 7.5: Finding the Critical Value and Drawing a Conclusion</vt:lpstr>
      <vt:lpstr>Two-Tailed Hypothesis Test for the Mean</vt:lpstr>
      <vt:lpstr>Example 7.6: Conducting a Two-Tailed Hypothesis Test for the Mean</vt:lpstr>
      <vt:lpstr>p-Values</vt:lpstr>
      <vt:lpstr>Finding p-Values When σ is Known</vt:lpstr>
      <vt:lpstr>Finding p-Values When σ is Unknown</vt:lpstr>
      <vt:lpstr>Example 7.7: Using p-Values</vt:lpstr>
      <vt:lpstr>One-Sample Tests for Proportions</vt:lpstr>
      <vt:lpstr>Example 7.8: One-Sample Test for the Proportion (1 of 2)</vt:lpstr>
      <vt:lpstr>Example 7.8: One-Sample Test for the Proportion (2 of 2)</vt:lpstr>
      <vt:lpstr>Confidence Intervals and Hypothesis Tests - Two-Tailed Tests</vt:lpstr>
      <vt:lpstr>Confidence Intervals and Hypothesis Tests - One-Tailed Tests</vt:lpstr>
      <vt:lpstr>Excel Templates</vt:lpstr>
      <vt:lpstr>Two-Sample Hypothesis Tests (1 of 3)</vt:lpstr>
      <vt:lpstr>Two-Sample Hypothesis Tests (2 of 3)</vt:lpstr>
      <vt:lpstr>Two-Sample Hypothesis Tests (3 of 3)</vt:lpstr>
      <vt:lpstr>Excel Analysis Toolpak Procedures for Two-Sample Hypothesis Tests</vt:lpstr>
      <vt:lpstr>Two-Sample Tests for Difference in Means</vt:lpstr>
      <vt:lpstr>Example 7.9: Comparing Supplier Performance</vt:lpstr>
      <vt:lpstr>Selecting the Proper Excel Procedure</vt:lpstr>
      <vt:lpstr>Interpreting Excel Output</vt:lpstr>
      <vt:lpstr>Example 7.10: Testing the Hypotheses for Supplier Lead-Time Performance (1 of 2)</vt:lpstr>
      <vt:lpstr>Example 7.10: Testing the Hypotheses for Supplier Lead-Time Performance (2 of 2)</vt:lpstr>
      <vt:lpstr>Two-Sample Test for Means with Paired Samples</vt:lpstr>
      <vt:lpstr>Example 7.11: Using the Paired Two-Sample Test for Means (1 of 2)</vt:lpstr>
      <vt:lpstr>Example 7.11: Using the Paired Two-Sample Test for Means (2 of 2)</vt:lpstr>
      <vt:lpstr>Two-Sample Test for Equality of Variances</vt:lpstr>
      <vt:lpstr>F-Distribution</vt:lpstr>
      <vt:lpstr>Conducting the F-Test</vt:lpstr>
      <vt:lpstr>Example 7.12: Applying the F-Test for Equality of Variances</vt:lpstr>
      <vt:lpstr>Analysis of Variance (A N O V A)</vt:lpstr>
      <vt:lpstr>Example 7.13: Difference in Insurance Survey Data</vt:lpstr>
      <vt:lpstr>Example 7.14: Applying the Excel A N O V A Tool (1 of 2)</vt:lpstr>
      <vt:lpstr>Example 7.14: Applying the Excel A N O V A Tool (2 of 2)</vt:lpstr>
      <vt:lpstr>Assumptions of A N O V A</vt:lpstr>
      <vt:lpstr>Chi-Square Test for Independence</vt:lpstr>
      <vt:lpstr>Example 7.15: Independence and Marketing Strategy</vt:lpstr>
      <vt:lpstr>Chi-Square Test Calculations (1 of 3)</vt:lpstr>
      <vt:lpstr>Example 7.16: Computing Expected Frequencies</vt:lpstr>
      <vt:lpstr>Chi-Square Test Calculations (2 of 3)</vt:lpstr>
      <vt:lpstr>Chi-Square Distribution</vt:lpstr>
      <vt:lpstr>Chi-Square Test Calculations (3 of 3)</vt:lpstr>
      <vt:lpstr>Example 7.17: Conducting the Chi-Square Test</vt:lpstr>
      <vt:lpstr>Cautions in Using the Chi-Square Test</vt:lpstr>
      <vt:lpstr>Example 7.18: Violations of Chi-Square Assumptions (1 of 2)</vt:lpstr>
      <vt:lpstr>Example 7.18: Violations of Chi-Square Assumptions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156</cp:revision>
  <dcterms:modified xsi:type="dcterms:W3CDTF">2019-03-06T09:14:46Z</dcterms:modified>
</cp:coreProperties>
</file>